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7" r:id="rId6"/>
    <p:sldId id="272" r:id="rId7"/>
    <p:sldId id="271" r:id="rId8"/>
    <p:sldId id="273" r:id="rId9"/>
    <p:sldId id="266" r:id="rId10"/>
    <p:sldId id="274" r:id="rId11"/>
    <p:sldId id="264" r:id="rId12"/>
    <p:sldId id="265" r:id="rId13"/>
    <p:sldId id="268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7356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7BDD9-7B80-E043-AC3E-219FD6F879D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F8D44-05D8-D64C-B130-EB1064B62F95}">
      <dgm:prSet phldrT="[Text]"/>
      <dgm:spPr/>
      <dgm:t>
        <a:bodyPr/>
        <a:lstStyle/>
        <a:p>
          <a:r>
            <a:rPr lang="en-US" dirty="0" smtClean="0"/>
            <a:t>6.EE.1</a:t>
          </a:r>
          <a:endParaRPr lang="en-US" dirty="0"/>
        </a:p>
      </dgm:t>
    </dgm:pt>
    <dgm:pt modelId="{D2010119-E21B-1048-9D4A-FE9F8A0431BE}" type="parTrans" cxnId="{C873CFC0-D2BA-A04F-B3A8-326C4C632232}">
      <dgm:prSet/>
      <dgm:spPr/>
      <dgm:t>
        <a:bodyPr/>
        <a:lstStyle/>
        <a:p>
          <a:endParaRPr lang="en-US"/>
        </a:p>
      </dgm:t>
    </dgm:pt>
    <dgm:pt modelId="{FA90464C-AD73-0143-948A-877F1EE71389}" type="sibTrans" cxnId="{C873CFC0-D2BA-A04F-B3A8-326C4C632232}">
      <dgm:prSet/>
      <dgm:spPr/>
      <dgm:t>
        <a:bodyPr/>
        <a:lstStyle/>
        <a:p>
          <a:endParaRPr lang="en-US"/>
        </a:p>
      </dgm:t>
    </dgm:pt>
    <dgm:pt modelId="{7B35CAC4-C1F5-5546-ACE7-AFD82DCED227}">
      <dgm:prSet phldrT="[Text]"/>
      <dgm:spPr/>
      <dgm:t>
        <a:bodyPr/>
        <a:lstStyle/>
        <a:p>
          <a:r>
            <a:rPr lang="en-US" dirty="0" smtClean="0"/>
            <a:t>Write and evaluate numerical expressions involving whole-number exponents </a:t>
          </a:r>
          <a:endParaRPr lang="en-US" dirty="0"/>
        </a:p>
      </dgm:t>
    </dgm:pt>
    <dgm:pt modelId="{EA7BC55E-1F1B-B34C-B931-82EDC713A9B1}" type="parTrans" cxnId="{90BA955E-7DF6-B14C-BAF7-ACCA25A6D0D5}">
      <dgm:prSet/>
      <dgm:spPr/>
      <dgm:t>
        <a:bodyPr/>
        <a:lstStyle/>
        <a:p>
          <a:endParaRPr lang="en-US"/>
        </a:p>
      </dgm:t>
    </dgm:pt>
    <dgm:pt modelId="{0E5499D2-4B7D-6C40-9604-1340EF712DCD}" type="sibTrans" cxnId="{90BA955E-7DF6-B14C-BAF7-ACCA25A6D0D5}">
      <dgm:prSet/>
      <dgm:spPr/>
      <dgm:t>
        <a:bodyPr/>
        <a:lstStyle/>
        <a:p>
          <a:endParaRPr lang="en-US"/>
        </a:p>
      </dgm:t>
    </dgm:pt>
    <dgm:pt modelId="{CBEF07C8-D5B9-2947-9808-687D3212405C}">
      <dgm:prSet phldrT="[Text]"/>
      <dgm:spPr/>
      <dgm:t>
        <a:bodyPr/>
        <a:lstStyle/>
        <a:p>
          <a:r>
            <a:rPr lang="en-US" dirty="0" smtClean="0"/>
            <a:t>6.G</a:t>
          </a:r>
          <a:endParaRPr lang="en-US" dirty="0"/>
        </a:p>
      </dgm:t>
    </dgm:pt>
    <dgm:pt modelId="{787CDA7E-01D7-8549-A1A1-2F398CE29D1C}" type="parTrans" cxnId="{43531127-B220-654A-B2F1-1433E8191ADB}">
      <dgm:prSet/>
      <dgm:spPr/>
      <dgm:t>
        <a:bodyPr/>
        <a:lstStyle/>
        <a:p>
          <a:endParaRPr lang="en-US"/>
        </a:p>
      </dgm:t>
    </dgm:pt>
    <dgm:pt modelId="{2F2AF062-9E3A-9741-AF31-9F1ECA63F36B}" type="sibTrans" cxnId="{43531127-B220-654A-B2F1-1433E8191ADB}">
      <dgm:prSet/>
      <dgm:spPr/>
      <dgm:t>
        <a:bodyPr/>
        <a:lstStyle/>
        <a:p>
          <a:endParaRPr lang="en-US"/>
        </a:p>
      </dgm:t>
    </dgm:pt>
    <dgm:pt modelId="{B9672457-AEA5-824A-8951-BA71FFB729C6}">
      <dgm:prSet phldrT="[Text]"/>
      <dgm:spPr/>
      <dgm:t>
        <a:bodyPr/>
        <a:lstStyle/>
        <a:p>
          <a:r>
            <a:rPr lang="en-US" dirty="0" smtClean="0"/>
            <a:t>Find the area of right triangles, other triangles, special quadrilaterals, and polygons by composing into rectangles or decomposing into triangles and other shapes; </a:t>
          </a:r>
          <a:r>
            <a:rPr lang="en-US" u="none" dirty="0" smtClean="0"/>
            <a:t>apply these techniques in the context of solving real-world and mathematical problems. </a:t>
          </a:r>
          <a:endParaRPr lang="en-US" u="none" dirty="0"/>
        </a:p>
      </dgm:t>
    </dgm:pt>
    <dgm:pt modelId="{680FAD8B-A7BB-9A42-AE52-5C7A5706897D}" type="parTrans" cxnId="{0E867037-8C87-4C4B-94B5-E12B8B1805C4}">
      <dgm:prSet/>
      <dgm:spPr/>
      <dgm:t>
        <a:bodyPr/>
        <a:lstStyle/>
        <a:p>
          <a:endParaRPr lang="en-US"/>
        </a:p>
      </dgm:t>
    </dgm:pt>
    <dgm:pt modelId="{F1603FC0-1243-5847-A79C-9AAF48FE8D88}" type="sibTrans" cxnId="{0E867037-8C87-4C4B-94B5-E12B8B1805C4}">
      <dgm:prSet/>
      <dgm:spPr/>
      <dgm:t>
        <a:bodyPr/>
        <a:lstStyle/>
        <a:p>
          <a:endParaRPr lang="en-US"/>
        </a:p>
      </dgm:t>
    </dgm:pt>
    <dgm:pt modelId="{B7F4AC6C-7134-6D4E-B0DF-5A4C2916C862}" type="pres">
      <dgm:prSet presAssocID="{6637BDD9-7B80-E043-AC3E-219FD6F87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F39C7-4F45-D642-91A0-4189BC522634}" type="pres">
      <dgm:prSet presAssocID="{A13F8D44-05D8-D64C-B130-EB1064B62F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421B9-0ACF-3D40-A38F-D56E9E2202CE}" type="pres">
      <dgm:prSet presAssocID="{A13F8D44-05D8-D64C-B130-EB1064B62F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4F62-EE4B-C84D-966D-DB86214860AC}" type="pres">
      <dgm:prSet presAssocID="{CBEF07C8-D5B9-2947-9808-687D321240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7A5AE-890A-354B-B601-9080A6C81D55}" type="pres">
      <dgm:prSet presAssocID="{CBEF07C8-D5B9-2947-9808-687D3212405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31127-B220-654A-B2F1-1433E8191ADB}" srcId="{6637BDD9-7B80-E043-AC3E-219FD6F879D3}" destId="{CBEF07C8-D5B9-2947-9808-687D3212405C}" srcOrd="1" destOrd="0" parTransId="{787CDA7E-01D7-8549-A1A1-2F398CE29D1C}" sibTransId="{2F2AF062-9E3A-9741-AF31-9F1ECA63F36B}"/>
    <dgm:cxn modelId="{73305D5F-B491-C14E-9209-475048AB8048}" type="presOf" srcId="{7B35CAC4-C1F5-5546-ACE7-AFD82DCED227}" destId="{C92421B9-0ACF-3D40-A38F-D56E9E2202CE}" srcOrd="0" destOrd="0" presId="urn:microsoft.com/office/officeart/2005/8/layout/vList2"/>
    <dgm:cxn modelId="{C873CFC0-D2BA-A04F-B3A8-326C4C632232}" srcId="{6637BDD9-7B80-E043-AC3E-219FD6F879D3}" destId="{A13F8D44-05D8-D64C-B130-EB1064B62F95}" srcOrd="0" destOrd="0" parTransId="{D2010119-E21B-1048-9D4A-FE9F8A0431BE}" sibTransId="{FA90464C-AD73-0143-948A-877F1EE71389}"/>
    <dgm:cxn modelId="{012CDF2A-06D4-9649-8025-06C8EC049A80}" type="presOf" srcId="{CBEF07C8-D5B9-2947-9808-687D3212405C}" destId="{3A9C4F62-EE4B-C84D-966D-DB86214860AC}" srcOrd="0" destOrd="0" presId="urn:microsoft.com/office/officeart/2005/8/layout/vList2"/>
    <dgm:cxn modelId="{90BA955E-7DF6-B14C-BAF7-ACCA25A6D0D5}" srcId="{A13F8D44-05D8-D64C-B130-EB1064B62F95}" destId="{7B35CAC4-C1F5-5546-ACE7-AFD82DCED227}" srcOrd="0" destOrd="0" parTransId="{EA7BC55E-1F1B-B34C-B931-82EDC713A9B1}" sibTransId="{0E5499D2-4B7D-6C40-9604-1340EF712DCD}"/>
    <dgm:cxn modelId="{AAA36291-294D-0144-A120-76C7F916A0EE}" type="presOf" srcId="{A13F8D44-05D8-D64C-B130-EB1064B62F95}" destId="{57DF39C7-4F45-D642-91A0-4189BC522634}" srcOrd="0" destOrd="0" presId="urn:microsoft.com/office/officeart/2005/8/layout/vList2"/>
    <dgm:cxn modelId="{01C8EF87-8EDD-8B44-8A39-AB335268BA44}" type="presOf" srcId="{B9672457-AEA5-824A-8951-BA71FFB729C6}" destId="{D307A5AE-890A-354B-B601-9080A6C81D55}" srcOrd="0" destOrd="0" presId="urn:microsoft.com/office/officeart/2005/8/layout/vList2"/>
    <dgm:cxn modelId="{0E867037-8C87-4C4B-94B5-E12B8B1805C4}" srcId="{CBEF07C8-D5B9-2947-9808-687D3212405C}" destId="{B9672457-AEA5-824A-8951-BA71FFB729C6}" srcOrd="0" destOrd="0" parTransId="{680FAD8B-A7BB-9A42-AE52-5C7A5706897D}" sibTransId="{F1603FC0-1243-5847-A79C-9AAF48FE8D88}"/>
    <dgm:cxn modelId="{E8E2DB80-4786-0242-AE83-6F820345F8EC}" type="presOf" srcId="{6637BDD9-7B80-E043-AC3E-219FD6F879D3}" destId="{B7F4AC6C-7134-6D4E-B0DF-5A4C2916C862}" srcOrd="0" destOrd="0" presId="urn:microsoft.com/office/officeart/2005/8/layout/vList2"/>
    <dgm:cxn modelId="{7D4D463D-9CF6-4942-A6B1-F007D1398E2B}" type="presParOf" srcId="{B7F4AC6C-7134-6D4E-B0DF-5A4C2916C862}" destId="{57DF39C7-4F45-D642-91A0-4189BC522634}" srcOrd="0" destOrd="0" presId="urn:microsoft.com/office/officeart/2005/8/layout/vList2"/>
    <dgm:cxn modelId="{37C03C4A-5520-5D43-BD21-407F8836A7C4}" type="presParOf" srcId="{B7F4AC6C-7134-6D4E-B0DF-5A4C2916C862}" destId="{C92421B9-0ACF-3D40-A38F-D56E9E2202CE}" srcOrd="1" destOrd="0" presId="urn:microsoft.com/office/officeart/2005/8/layout/vList2"/>
    <dgm:cxn modelId="{01EDC313-C303-B147-8BAB-11EC5E19DDB1}" type="presParOf" srcId="{B7F4AC6C-7134-6D4E-B0DF-5A4C2916C862}" destId="{3A9C4F62-EE4B-C84D-966D-DB86214860AC}" srcOrd="2" destOrd="0" presId="urn:microsoft.com/office/officeart/2005/8/layout/vList2"/>
    <dgm:cxn modelId="{09406832-7BB3-2A49-A46F-3D39EF234AEB}" type="presParOf" srcId="{B7F4AC6C-7134-6D4E-B0DF-5A4C2916C862}" destId="{D307A5AE-890A-354B-B601-9080A6C81D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7BDD9-7B80-E043-AC3E-219FD6F879D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F8D44-05D8-D64C-B130-EB1064B62F95}">
      <dgm:prSet phldrT="[Text]"/>
      <dgm:spPr/>
      <dgm:t>
        <a:bodyPr/>
        <a:lstStyle/>
        <a:p>
          <a:r>
            <a:rPr lang="en-US" dirty="0" smtClean="0"/>
            <a:t>6.EE.1</a:t>
          </a:r>
          <a:endParaRPr lang="en-US" dirty="0"/>
        </a:p>
      </dgm:t>
    </dgm:pt>
    <dgm:pt modelId="{D2010119-E21B-1048-9D4A-FE9F8A0431BE}" type="parTrans" cxnId="{C873CFC0-D2BA-A04F-B3A8-326C4C632232}">
      <dgm:prSet/>
      <dgm:spPr/>
      <dgm:t>
        <a:bodyPr/>
        <a:lstStyle/>
        <a:p>
          <a:endParaRPr lang="en-US"/>
        </a:p>
      </dgm:t>
    </dgm:pt>
    <dgm:pt modelId="{FA90464C-AD73-0143-948A-877F1EE71389}" type="sibTrans" cxnId="{C873CFC0-D2BA-A04F-B3A8-326C4C632232}">
      <dgm:prSet/>
      <dgm:spPr/>
      <dgm:t>
        <a:bodyPr/>
        <a:lstStyle/>
        <a:p>
          <a:endParaRPr lang="en-US"/>
        </a:p>
      </dgm:t>
    </dgm:pt>
    <dgm:pt modelId="{7B35CAC4-C1F5-5546-ACE7-AFD82DCED227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Write and evaluate numerical expressions involving whole-number exponents </a:t>
          </a:r>
          <a:endParaRPr lang="en-US" dirty="0">
            <a:solidFill>
              <a:srgbClr val="FFFF00"/>
            </a:solidFill>
          </a:endParaRPr>
        </a:p>
      </dgm:t>
    </dgm:pt>
    <dgm:pt modelId="{EA7BC55E-1F1B-B34C-B931-82EDC713A9B1}" type="parTrans" cxnId="{90BA955E-7DF6-B14C-BAF7-ACCA25A6D0D5}">
      <dgm:prSet/>
      <dgm:spPr/>
      <dgm:t>
        <a:bodyPr/>
        <a:lstStyle/>
        <a:p>
          <a:endParaRPr lang="en-US"/>
        </a:p>
      </dgm:t>
    </dgm:pt>
    <dgm:pt modelId="{0E5499D2-4B7D-6C40-9604-1340EF712DCD}" type="sibTrans" cxnId="{90BA955E-7DF6-B14C-BAF7-ACCA25A6D0D5}">
      <dgm:prSet/>
      <dgm:spPr/>
      <dgm:t>
        <a:bodyPr/>
        <a:lstStyle/>
        <a:p>
          <a:endParaRPr lang="en-US"/>
        </a:p>
      </dgm:t>
    </dgm:pt>
    <dgm:pt modelId="{CBEF07C8-D5B9-2947-9808-687D3212405C}">
      <dgm:prSet phldrT="[Text]"/>
      <dgm:spPr/>
      <dgm:t>
        <a:bodyPr/>
        <a:lstStyle/>
        <a:p>
          <a:r>
            <a:rPr lang="en-US" dirty="0" smtClean="0"/>
            <a:t>6.G</a:t>
          </a:r>
          <a:endParaRPr lang="en-US" dirty="0"/>
        </a:p>
      </dgm:t>
    </dgm:pt>
    <dgm:pt modelId="{787CDA7E-01D7-8549-A1A1-2F398CE29D1C}" type="parTrans" cxnId="{43531127-B220-654A-B2F1-1433E8191ADB}">
      <dgm:prSet/>
      <dgm:spPr/>
      <dgm:t>
        <a:bodyPr/>
        <a:lstStyle/>
        <a:p>
          <a:endParaRPr lang="en-US"/>
        </a:p>
      </dgm:t>
    </dgm:pt>
    <dgm:pt modelId="{2F2AF062-9E3A-9741-AF31-9F1ECA63F36B}" type="sibTrans" cxnId="{43531127-B220-654A-B2F1-1433E8191ADB}">
      <dgm:prSet/>
      <dgm:spPr/>
      <dgm:t>
        <a:bodyPr/>
        <a:lstStyle/>
        <a:p>
          <a:endParaRPr lang="en-US"/>
        </a:p>
      </dgm:t>
    </dgm:pt>
    <dgm:pt modelId="{B9672457-AEA5-824A-8951-BA71FFB729C6}">
      <dgm:prSet phldrT="[Text]"/>
      <dgm:spPr/>
      <dgm:t>
        <a:bodyPr/>
        <a:lstStyle/>
        <a:p>
          <a:r>
            <a:rPr lang="en-US" dirty="0" smtClean="0"/>
            <a:t>Find the area of right triangles, other triangles, special quadrilaterals, and polygons by composing into rectangles or decomposing into triangles and other shapes; </a:t>
          </a:r>
          <a:r>
            <a:rPr lang="en-US" u="sng" dirty="0" smtClean="0">
              <a:solidFill>
                <a:srgbClr val="FFFF00"/>
              </a:solidFill>
            </a:rPr>
            <a:t>apply these techniques in the context of solving real-world and mathematical problems. </a:t>
          </a:r>
          <a:endParaRPr lang="en-US" u="sng" dirty="0">
            <a:solidFill>
              <a:srgbClr val="FFFF00"/>
            </a:solidFill>
          </a:endParaRPr>
        </a:p>
      </dgm:t>
    </dgm:pt>
    <dgm:pt modelId="{680FAD8B-A7BB-9A42-AE52-5C7A5706897D}" type="parTrans" cxnId="{0E867037-8C87-4C4B-94B5-E12B8B1805C4}">
      <dgm:prSet/>
      <dgm:spPr/>
      <dgm:t>
        <a:bodyPr/>
        <a:lstStyle/>
        <a:p>
          <a:endParaRPr lang="en-US"/>
        </a:p>
      </dgm:t>
    </dgm:pt>
    <dgm:pt modelId="{F1603FC0-1243-5847-A79C-9AAF48FE8D88}" type="sibTrans" cxnId="{0E867037-8C87-4C4B-94B5-E12B8B1805C4}">
      <dgm:prSet/>
      <dgm:spPr/>
      <dgm:t>
        <a:bodyPr/>
        <a:lstStyle/>
        <a:p>
          <a:endParaRPr lang="en-US"/>
        </a:p>
      </dgm:t>
    </dgm:pt>
    <dgm:pt modelId="{B7F4AC6C-7134-6D4E-B0DF-5A4C2916C862}" type="pres">
      <dgm:prSet presAssocID="{6637BDD9-7B80-E043-AC3E-219FD6F87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F39C7-4F45-D642-91A0-4189BC522634}" type="pres">
      <dgm:prSet presAssocID="{A13F8D44-05D8-D64C-B130-EB1064B62F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421B9-0ACF-3D40-A38F-D56E9E2202CE}" type="pres">
      <dgm:prSet presAssocID="{A13F8D44-05D8-D64C-B130-EB1064B62F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4F62-EE4B-C84D-966D-DB86214860AC}" type="pres">
      <dgm:prSet presAssocID="{CBEF07C8-D5B9-2947-9808-687D321240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7A5AE-890A-354B-B601-9080A6C81D55}" type="pres">
      <dgm:prSet presAssocID="{CBEF07C8-D5B9-2947-9808-687D3212405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92F36-02C9-0D4A-A448-662DD56DEB93}" type="presOf" srcId="{A13F8D44-05D8-D64C-B130-EB1064B62F95}" destId="{57DF39C7-4F45-D642-91A0-4189BC522634}" srcOrd="0" destOrd="0" presId="urn:microsoft.com/office/officeart/2005/8/layout/vList2"/>
    <dgm:cxn modelId="{43531127-B220-654A-B2F1-1433E8191ADB}" srcId="{6637BDD9-7B80-E043-AC3E-219FD6F879D3}" destId="{CBEF07C8-D5B9-2947-9808-687D3212405C}" srcOrd="1" destOrd="0" parTransId="{787CDA7E-01D7-8549-A1A1-2F398CE29D1C}" sibTransId="{2F2AF062-9E3A-9741-AF31-9F1ECA63F36B}"/>
    <dgm:cxn modelId="{C873CFC0-D2BA-A04F-B3A8-326C4C632232}" srcId="{6637BDD9-7B80-E043-AC3E-219FD6F879D3}" destId="{A13F8D44-05D8-D64C-B130-EB1064B62F95}" srcOrd="0" destOrd="0" parTransId="{D2010119-E21B-1048-9D4A-FE9F8A0431BE}" sibTransId="{FA90464C-AD73-0143-948A-877F1EE71389}"/>
    <dgm:cxn modelId="{CFDB644E-1794-9746-B44F-A03A6AC58980}" type="presOf" srcId="{CBEF07C8-D5B9-2947-9808-687D3212405C}" destId="{3A9C4F62-EE4B-C84D-966D-DB86214860AC}" srcOrd="0" destOrd="0" presId="urn:microsoft.com/office/officeart/2005/8/layout/vList2"/>
    <dgm:cxn modelId="{8F2A3A37-0658-DE4D-B8BE-306C4F13880C}" type="presOf" srcId="{7B35CAC4-C1F5-5546-ACE7-AFD82DCED227}" destId="{C92421B9-0ACF-3D40-A38F-D56E9E2202CE}" srcOrd="0" destOrd="0" presId="urn:microsoft.com/office/officeart/2005/8/layout/vList2"/>
    <dgm:cxn modelId="{90BA955E-7DF6-B14C-BAF7-ACCA25A6D0D5}" srcId="{A13F8D44-05D8-D64C-B130-EB1064B62F95}" destId="{7B35CAC4-C1F5-5546-ACE7-AFD82DCED227}" srcOrd="0" destOrd="0" parTransId="{EA7BC55E-1F1B-B34C-B931-82EDC713A9B1}" sibTransId="{0E5499D2-4B7D-6C40-9604-1340EF712DCD}"/>
    <dgm:cxn modelId="{A727D4AA-5011-2F46-92C7-E370AE9DAD2B}" type="presOf" srcId="{6637BDD9-7B80-E043-AC3E-219FD6F879D3}" destId="{B7F4AC6C-7134-6D4E-B0DF-5A4C2916C862}" srcOrd="0" destOrd="0" presId="urn:microsoft.com/office/officeart/2005/8/layout/vList2"/>
    <dgm:cxn modelId="{EC5C21A7-560D-7349-B6A8-C0341603F971}" type="presOf" srcId="{B9672457-AEA5-824A-8951-BA71FFB729C6}" destId="{D307A5AE-890A-354B-B601-9080A6C81D55}" srcOrd="0" destOrd="0" presId="urn:microsoft.com/office/officeart/2005/8/layout/vList2"/>
    <dgm:cxn modelId="{0E867037-8C87-4C4B-94B5-E12B8B1805C4}" srcId="{CBEF07C8-D5B9-2947-9808-687D3212405C}" destId="{B9672457-AEA5-824A-8951-BA71FFB729C6}" srcOrd="0" destOrd="0" parTransId="{680FAD8B-A7BB-9A42-AE52-5C7A5706897D}" sibTransId="{F1603FC0-1243-5847-A79C-9AAF48FE8D88}"/>
    <dgm:cxn modelId="{3F388E5C-268B-014D-B7E5-11A22B43EC2C}" type="presParOf" srcId="{B7F4AC6C-7134-6D4E-B0DF-5A4C2916C862}" destId="{57DF39C7-4F45-D642-91A0-4189BC522634}" srcOrd="0" destOrd="0" presId="urn:microsoft.com/office/officeart/2005/8/layout/vList2"/>
    <dgm:cxn modelId="{55EDB20F-2513-2042-9069-A3D9EDA56F14}" type="presParOf" srcId="{B7F4AC6C-7134-6D4E-B0DF-5A4C2916C862}" destId="{C92421B9-0ACF-3D40-A38F-D56E9E2202CE}" srcOrd="1" destOrd="0" presId="urn:microsoft.com/office/officeart/2005/8/layout/vList2"/>
    <dgm:cxn modelId="{AA545902-E26C-6E4A-BE90-C2DD9D56D32D}" type="presParOf" srcId="{B7F4AC6C-7134-6D4E-B0DF-5A4C2916C862}" destId="{3A9C4F62-EE4B-C84D-966D-DB86214860AC}" srcOrd="2" destOrd="0" presId="urn:microsoft.com/office/officeart/2005/8/layout/vList2"/>
    <dgm:cxn modelId="{F826BDB7-77ED-8042-A58E-9E1ACED964C5}" type="presParOf" srcId="{B7F4AC6C-7134-6D4E-B0DF-5A4C2916C862}" destId="{D307A5AE-890A-354B-B601-9080A6C81D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4C9C4-1C6A-4E07-A5AB-F9F9A4C461D0}" type="doc">
      <dgm:prSet loTypeId="urn:microsoft.com/office/officeart/2005/8/layout/vList2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0DD8B26-1FED-4D89-B418-89D88A1AFEF6}">
      <dgm:prSet custT="1"/>
      <dgm:spPr/>
      <dgm:t>
        <a:bodyPr/>
        <a:lstStyle/>
        <a:p>
          <a:r>
            <a:rPr lang="en-US" sz="2800" dirty="0" smtClean="0"/>
            <a:t>Give each student a mini-whiteboard, a pen, and eraser.  Ask students to write an expression that shows the calculation of area of the compound shape. </a:t>
          </a:r>
          <a:endParaRPr lang="en-US" sz="2800" dirty="0"/>
        </a:p>
      </dgm:t>
    </dgm:pt>
    <dgm:pt modelId="{6ED9EA31-3B66-4DD7-9F9C-745B32B037C7}" type="parTrans" cxnId="{327DA91A-AF3A-470E-8B19-DF849DBA2361}">
      <dgm:prSet/>
      <dgm:spPr/>
      <dgm:t>
        <a:bodyPr/>
        <a:lstStyle/>
        <a:p>
          <a:endParaRPr lang="en-US"/>
        </a:p>
      </dgm:t>
    </dgm:pt>
    <dgm:pt modelId="{DBCFF989-999B-4B92-8EE6-4CC731C7A2B9}" type="sibTrans" cxnId="{327DA91A-AF3A-470E-8B19-DF849DBA2361}">
      <dgm:prSet/>
      <dgm:spPr/>
      <dgm:t>
        <a:bodyPr/>
        <a:lstStyle/>
        <a:p>
          <a:endParaRPr lang="en-US"/>
        </a:p>
      </dgm:t>
    </dgm:pt>
    <dgm:pt modelId="{3859D489-EDF9-4F98-B24B-F9DC95F41B4B}" type="pres">
      <dgm:prSet presAssocID="{9614C9C4-1C6A-4E07-A5AB-F9F9A4C461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4DFD4-C629-443E-81A8-11950BF46470}" type="pres">
      <dgm:prSet presAssocID="{B0DD8B26-1FED-4D89-B418-89D88A1AFEF6}" presName="parentText" presStyleLbl="node1" presStyleIdx="0" presStyleCnt="1" custScaleY="476004" custLinFactNeighborX="-1246" custLinFactNeighborY="-606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DA91A-AF3A-470E-8B19-DF849DBA2361}" srcId="{9614C9C4-1C6A-4E07-A5AB-F9F9A4C461D0}" destId="{B0DD8B26-1FED-4D89-B418-89D88A1AFEF6}" srcOrd="0" destOrd="0" parTransId="{6ED9EA31-3B66-4DD7-9F9C-745B32B037C7}" sibTransId="{DBCFF989-999B-4B92-8EE6-4CC731C7A2B9}"/>
    <dgm:cxn modelId="{338BA673-C8CA-47C3-832A-FF1078A9A9E6}" type="presOf" srcId="{B0DD8B26-1FED-4D89-B418-89D88A1AFEF6}" destId="{7BF4DFD4-C629-443E-81A8-11950BF46470}" srcOrd="0" destOrd="0" presId="urn:microsoft.com/office/officeart/2005/8/layout/vList2"/>
    <dgm:cxn modelId="{8DC4C39F-F176-444A-9171-E345B43641AF}" type="presOf" srcId="{9614C9C4-1C6A-4E07-A5AB-F9F9A4C461D0}" destId="{3859D489-EDF9-4F98-B24B-F9DC95F41B4B}" srcOrd="0" destOrd="0" presId="urn:microsoft.com/office/officeart/2005/8/layout/vList2"/>
    <dgm:cxn modelId="{EA1FE8CB-5211-457D-AA5E-D4DA187E6813}" type="presParOf" srcId="{3859D489-EDF9-4F98-B24B-F9DC95F41B4B}" destId="{7BF4DFD4-C629-443E-81A8-11950BF46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1855D-3794-40CA-91F7-5075E7DF7229}" type="doc">
      <dgm:prSet loTypeId="urn:microsoft.com/office/officeart/2005/8/layout/chevron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578AA1-9316-4D4B-8000-B81467ECA863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FAA0F53-3129-4E9A-94F6-6945578AC30D}" type="parTrans" cxnId="{67725F01-7B5C-4899-8720-A48AE216AE37}">
      <dgm:prSet/>
      <dgm:spPr/>
      <dgm:t>
        <a:bodyPr/>
        <a:lstStyle/>
        <a:p>
          <a:endParaRPr lang="en-US"/>
        </a:p>
      </dgm:t>
    </dgm:pt>
    <dgm:pt modelId="{7AC01A02-C818-42F9-A821-B1C0B80AB695}" type="sibTrans" cxnId="{67725F01-7B5C-4899-8720-A48AE216AE37}">
      <dgm:prSet/>
      <dgm:spPr/>
      <dgm:t>
        <a:bodyPr/>
        <a:lstStyle/>
        <a:p>
          <a:endParaRPr lang="en-US"/>
        </a:p>
      </dgm:t>
    </dgm:pt>
    <dgm:pt modelId="{9CAD7716-8B68-4F1D-B993-D1234102C9A4}">
      <dgm:prSet phldrT="[Text]" custT="1"/>
      <dgm:spPr/>
      <dgm:t>
        <a:bodyPr/>
        <a:lstStyle/>
        <a:p>
          <a:r>
            <a:rPr lang="en-US" sz="3200" dirty="0" smtClean="0"/>
            <a:t>2</a:t>
          </a:r>
          <a:endParaRPr lang="en-US" sz="3200" dirty="0"/>
        </a:p>
      </dgm:t>
    </dgm:pt>
    <dgm:pt modelId="{969DD29C-F54F-42B6-9AC5-A31A83531A2A}" type="parTrans" cxnId="{FF7EBFA6-1A12-482E-BF99-E076AD44C04D}">
      <dgm:prSet/>
      <dgm:spPr/>
      <dgm:t>
        <a:bodyPr/>
        <a:lstStyle/>
        <a:p>
          <a:endParaRPr lang="en-US"/>
        </a:p>
      </dgm:t>
    </dgm:pt>
    <dgm:pt modelId="{BE3CC7F2-E965-408F-9FA2-CCD1BC5FFC0C}" type="sibTrans" cxnId="{FF7EBFA6-1A12-482E-BF99-E076AD44C04D}">
      <dgm:prSet/>
      <dgm:spPr/>
      <dgm:t>
        <a:bodyPr/>
        <a:lstStyle/>
        <a:p>
          <a:endParaRPr lang="en-US"/>
        </a:p>
      </dgm:t>
    </dgm:pt>
    <dgm:pt modelId="{2B0A3A5D-44D5-431A-9D84-0A03338CA6AB}">
      <dgm:prSet phldrT="[Text]" custT="1"/>
      <dgm:spPr/>
      <dgm:t>
        <a:bodyPr/>
        <a:lstStyle/>
        <a:p>
          <a:r>
            <a:rPr lang="en-US" sz="2000" dirty="0" smtClean="0"/>
            <a:t>Groups of 2 or 3 students will take turns to find cards that match.  </a:t>
          </a:r>
          <a:endParaRPr lang="en-US" sz="2000" dirty="0"/>
        </a:p>
      </dgm:t>
    </dgm:pt>
    <dgm:pt modelId="{B115B64B-B2DB-402E-A632-D1D2FD8B819C}" type="parTrans" cxnId="{B16A6DA4-F32C-4266-98D6-9FE143D063BD}">
      <dgm:prSet/>
      <dgm:spPr/>
      <dgm:t>
        <a:bodyPr/>
        <a:lstStyle/>
        <a:p>
          <a:endParaRPr lang="en-US"/>
        </a:p>
      </dgm:t>
    </dgm:pt>
    <dgm:pt modelId="{41748742-6D54-4762-AA32-589A2A988873}" type="sibTrans" cxnId="{B16A6DA4-F32C-4266-98D6-9FE143D063BD}">
      <dgm:prSet/>
      <dgm:spPr/>
      <dgm:t>
        <a:bodyPr/>
        <a:lstStyle/>
        <a:p>
          <a:endParaRPr lang="en-US"/>
        </a:p>
      </dgm:t>
    </dgm:pt>
    <dgm:pt modelId="{3B778474-A6B9-467A-A458-30F9228F293A}">
      <dgm:prSet phldrT="[Text]" custT="1"/>
      <dgm:spPr/>
      <dgm:t>
        <a:bodyPr/>
        <a:lstStyle/>
        <a:p>
          <a:r>
            <a:rPr lang="en-US" sz="2000" dirty="0" smtClean="0"/>
            <a:t>Able to agree on and explain the placement of every card.</a:t>
          </a:r>
          <a:endParaRPr lang="en-US" sz="2000" dirty="0"/>
        </a:p>
      </dgm:t>
    </dgm:pt>
    <dgm:pt modelId="{4D115640-5960-415E-89CF-29C2D4B8C69E}" type="parTrans" cxnId="{6BD9CA07-1F06-4418-A1C3-A454F288D32E}">
      <dgm:prSet/>
      <dgm:spPr/>
      <dgm:t>
        <a:bodyPr/>
        <a:lstStyle/>
        <a:p>
          <a:endParaRPr lang="en-US"/>
        </a:p>
      </dgm:t>
    </dgm:pt>
    <dgm:pt modelId="{58FA1C13-5D60-4896-A7CF-49D7ADA29EA2}" type="sibTrans" cxnId="{6BD9CA07-1F06-4418-A1C3-A454F288D32E}">
      <dgm:prSet/>
      <dgm:spPr/>
      <dgm:t>
        <a:bodyPr/>
        <a:lstStyle/>
        <a:p>
          <a:endParaRPr lang="en-US"/>
        </a:p>
      </dgm:t>
    </dgm:pt>
    <dgm:pt modelId="{08836558-0495-4AF4-B51A-7199F232F02D}">
      <dgm:prSet phldrT="[Text]" custT="1"/>
      <dgm:spPr/>
      <dgm:t>
        <a:bodyPr/>
        <a:lstStyle/>
        <a:p>
          <a:r>
            <a:rPr lang="en-US" sz="2000" dirty="0" smtClean="0"/>
            <a:t>For each area card find at least two expressions cards.  Use a blank card if there is no suitable card</a:t>
          </a:r>
          <a:r>
            <a:rPr lang="en-US" sz="2800" dirty="0" smtClean="0"/>
            <a:t>.</a:t>
          </a:r>
          <a:endParaRPr lang="en-US" sz="2800" dirty="0"/>
        </a:p>
      </dgm:t>
    </dgm:pt>
    <dgm:pt modelId="{71D4968A-B86D-44F0-962C-8302849F26FF}" type="parTrans" cxnId="{14D83063-1AF6-41DB-8661-F7AD5487206A}">
      <dgm:prSet/>
      <dgm:spPr/>
      <dgm:t>
        <a:bodyPr/>
        <a:lstStyle/>
        <a:p>
          <a:endParaRPr lang="en-US"/>
        </a:p>
      </dgm:t>
    </dgm:pt>
    <dgm:pt modelId="{D37418D3-8BDF-488D-B6A1-6404E91AA259}" type="sibTrans" cxnId="{14D83063-1AF6-41DB-8661-F7AD5487206A}">
      <dgm:prSet/>
      <dgm:spPr/>
      <dgm:t>
        <a:bodyPr/>
        <a:lstStyle/>
        <a:p>
          <a:endParaRPr lang="en-US"/>
        </a:p>
      </dgm:t>
    </dgm:pt>
    <dgm:pt modelId="{A6DA5DAB-0625-43E1-B6F6-25F06CC74929}">
      <dgm:prSet phldrT="[Text]" custT="1"/>
      <dgm:spPr/>
      <dgm:t>
        <a:bodyPr/>
        <a:lstStyle/>
        <a:p>
          <a:r>
            <a:rPr lang="en-US" sz="3200" dirty="0" smtClean="0"/>
            <a:t>3</a:t>
          </a:r>
          <a:endParaRPr lang="en-US" sz="3200" dirty="0"/>
        </a:p>
      </dgm:t>
    </dgm:pt>
    <dgm:pt modelId="{048BE180-D22F-4530-ADAE-3A2AC212EE80}" type="parTrans" cxnId="{B14A04DC-6A8B-4C21-A173-5B6901FDD3C4}">
      <dgm:prSet/>
      <dgm:spPr/>
      <dgm:t>
        <a:bodyPr/>
        <a:lstStyle/>
        <a:p>
          <a:endParaRPr lang="en-US"/>
        </a:p>
      </dgm:t>
    </dgm:pt>
    <dgm:pt modelId="{2ADB4556-68DA-43AC-84A1-31ED7836880B}" type="sibTrans" cxnId="{B14A04DC-6A8B-4C21-A173-5B6901FDD3C4}">
      <dgm:prSet/>
      <dgm:spPr/>
      <dgm:t>
        <a:bodyPr/>
        <a:lstStyle/>
        <a:p>
          <a:endParaRPr lang="en-US"/>
        </a:p>
      </dgm:t>
    </dgm:pt>
    <dgm:pt modelId="{0E4B6732-8354-4361-9165-A08D45E2674E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AD97328B-BAB4-4976-89DD-E15306CB9CED}" type="parTrans" cxnId="{7B49D339-7080-4B99-9516-C9F87B0FF976}">
      <dgm:prSet/>
      <dgm:spPr/>
      <dgm:t>
        <a:bodyPr/>
        <a:lstStyle/>
        <a:p>
          <a:endParaRPr lang="en-US"/>
        </a:p>
      </dgm:t>
    </dgm:pt>
    <dgm:pt modelId="{6CBB9931-5CB4-4999-9438-25F797DB4F1C}" type="sibTrans" cxnId="{7B49D339-7080-4B99-9516-C9F87B0FF976}">
      <dgm:prSet/>
      <dgm:spPr/>
      <dgm:t>
        <a:bodyPr/>
        <a:lstStyle/>
        <a:p>
          <a:endParaRPr lang="en-US"/>
        </a:p>
      </dgm:t>
    </dgm:pt>
    <dgm:pt modelId="{4447B5BE-6F0E-4C47-8F34-D179A347FDA2}">
      <dgm:prSet phldrT="[Text]" custT="1"/>
      <dgm:spPr/>
      <dgm:t>
        <a:bodyPr/>
        <a:lstStyle/>
        <a:p>
          <a:r>
            <a:rPr lang="en-US" sz="2000" dirty="0" smtClean="0"/>
            <a:t>Stick the matched cards onto the poster paper writing any relevant calculations and explanations next to the cards</a:t>
          </a:r>
          <a:r>
            <a:rPr lang="en-US" sz="2800" dirty="0" smtClean="0"/>
            <a:t>.</a:t>
          </a:r>
          <a:endParaRPr lang="en-US" sz="2800" dirty="0"/>
        </a:p>
      </dgm:t>
    </dgm:pt>
    <dgm:pt modelId="{D5518932-6CEB-4C3E-A971-DE49C12BC8EF}" type="parTrans" cxnId="{A901A4BB-4139-40BC-9A13-96F2FCB8DE45}">
      <dgm:prSet/>
      <dgm:spPr/>
      <dgm:t>
        <a:bodyPr/>
        <a:lstStyle/>
        <a:p>
          <a:endParaRPr lang="en-US"/>
        </a:p>
      </dgm:t>
    </dgm:pt>
    <dgm:pt modelId="{D1C5B218-BAA2-43E3-AE22-D1A2493EED59}" type="sibTrans" cxnId="{A901A4BB-4139-40BC-9A13-96F2FCB8DE45}">
      <dgm:prSet/>
      <dgm:spPr/>
      <dgm:t>
        <a:bodyPr/>
        <a:lstStyle/>
        <a:p>
          <a:endParaRPr lang="en-US"/>
        </a:p>
      </dgm:t>
    </dgm:pt>
    <dgm:pt modelId="{478D7299-A05D-4AFD-8B9E-714AC1BA486C}" type="pres">
      <dgm:prSet presAssocID="{74B1855D-3794-40CA-91F7-5075E7DF72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256FD-E089-495E-B057-3C3F17BB1138}" type="pres">
      <dgm:prSet presAssocID="{AD578AA1-9316-4D4B-8000-B81467ECA863}" presName="composite" presStyleCnt="0"/>
      <dgm:spPr/>
      <dgm:t>
        <a:bodyPr/>
        <a:lstStyle/>
        <a:p>
          <a:endParaRPr lang="en-US"/>
        </a:p>
      </dgm:t>
    </dgm:pt>
    <dgm:pt modelId="{211ABFA7-2C0E-4DBA-A3BF-6DBE3AFAE55F}" type="pres">
      <dgm:prSet presAssocID="{AD578AA1-9316-4D4B-8000-B81467ECA86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D0C3C-416E-425A-AAAD-64EE46714B91}" type="pres">
      <dgm:prSet presAssocID="{AD578AA1-9316-4D4B-8000-B81467ECA86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75A44-CEF0-46E8-A60B-8B4DDFD4B186}" type="pres">
      <dgm:prSet presAssocID="{7AC01A02-C818-42F9-A821-B1C0B80AB695}" presName="sp" presStyleCnt="0"/>
      <dgm:spPr/>
      <dgm:t>
        <a:bodyPr/>
        <a:lstStyle/>
        <a:p>
          <a:endParaRPr lang="en-US"/>
        </a:p>
      </dgm:t>
    </dgm:pt>
    <dgm:pt modelId="{49B25ABA-034B-457A-89B5-EB2461A16B9A}" type="pres">
      <dgm:prSet presAssocID="{9CAD7716-8B68-4F1D-B993-D1234102C9A4}" presName="composite" presStyleCnt="0"/>
      <dgm:spPr/>
    </dgm:pt>
    <dgm:pt modelId="{ABE17CD8-4D93-4C05-8137-033A59F6278B}" type="pres">
      <dgm:prSet presAssocID="{9CAD7716-8B68-4F1D-B993-D1234102C9A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BF22-B6C0-4E0D-91D0-B5911006EABF}" type="pres">
      <dgm:prSet presAssocID="{9CAD7716-8B68-4F1D-B993-D1234102C9A4}" presName="descendantText" presStyleLbl="alignAcc1" presStyleIdx="1" presStyleCnt="4" custScaleY="134510" custLinFactNeighborX="-511" custLinFactNeighborY="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18543-B2DB-44B6-AEA4-13D4F2126C92}" type="pres">
      <dgm:prSet presAssocID="{BE3CC7F2-E965-408F-9FA2-CCD1BC5FFC0C}" presName="sp" presStyleCnt="0"/>
      <dgm:spPr/>
    </dgm:pt>
    <dgm:pt modelId="{F80B1ACA-477F-4F6B-A63A-69A57205BAF6}" type="pres">
      <dgm:prSet presAssocID="{A6DA5DAB-0625-43E1-B6F6-25F06CC74929}" presName="composite" presStyleCnt="0"/>
      <dgm:spPr/>
    </dgm:pt>
    <dgm:pt modelId="{338257C1-D126-4C87-823D-02928E15694D}" type="pres">
      <dgm:prSet presAssocID="{A6DA5DAB-0625-43E1-B6F6-25F06CC74929}" presName="parentText" presStyleLbl="alignNode1" presStyleIdx="2" presStyleCnt="4" custLinFactNeighborX="-4155" custLinFactNeighborY="5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39CA1-2B0A-42EF-BE67-77406E178DC8}" type="pres">
      <dgm:prSet presAssocID="{A6DA5DAB-0625-43E1-B6F6-25F06CC74929}" presName="descendantText" presStyleLbl="alignAcc1" presStyleIdx="2" presStyleCnt="4" custLinFactNeighborX="-185" custLinFactNeighborY="17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77E1E-9B08-4125-8296-6FB67359451D}" type="pres">
      <dgm:prSet presAssocID="{2ADB4556-68DA-43AC-84A1-31ED7836880B}" presName="sp" presStyleCnt="0"/>
      <dgm:spPr/>
    </dgm:pt>
    <dgm:pt modelId="{7FD2DA2D-F9E3-4F71-BD2D-1E0BE853F6B1}" type="pres">
      <dgm:prSet presAssocID="{0E4B6732-8354-4361-9165-A08D45E2674E}" presName="composite" presStyleCnt="0"/>
      <dgm:spPr/>
    </dgm:pt>
    <dgm:pt modelId="{7EE00612-03E2-4D1D-AA82-EF72CE45BC7A}" type="pres">
      <dgm:prSet presAssocID="{0E4B6732-8354-4361-9165-A08D45E267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3563-14AA-47D5-B6D2-1AE686A30D49}" type="pres">
      <dgm:prSet presAssocID="{0E4B6732-8354-4361-9165-A08D45E267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BB9DB-590B-480D-9EA5-C442C9BE2F89}" type="presOf" srcId="{2B0A3A5D-44D5-431A-9D84-0A03338CA6AB}" destId="{F37D0C3C-416E-425A-AAAD-64EE46714B91}" srcOrd="0" destOrd="0" presId="urn:microsoft.com/office/officeart/2005/8/layout/chevron2"/>
    <dgm:cxn modelId="{B16A6DA4-F32C-4266-98D6-9FE143D063BD}" srcId="{AD578AA1-9316-4D4B-8000-B81467ECA863}" destId="{2B0A3A5D-44D5-431A-9D84-0A03338CA6AB}" srcOrd="0" destOrd="0" parTransId="{B115B64B-B2DB-402E-A632-D1D2FD8B819C}" sibTransId="{41748742-6D54-4762-AA32-589A2A988873}"/>
    <dgm:cxn modelId="{B561AD23-EBC6-46A8-BD17-AAB271285222}" type="presOf" srcId="{74B1855D-3794-40CA-91F7-5075E7DF7229}" destId="{478D7299-A05D-4AFD-8B9E-714AC1BA486C}" srcOrd="0" destOrd="0" presId="urn:microsoft.com/office/officeart/2005/8/layout/chevron2"/>
    <dgm:cxn modelId="{7CD5F23A-13CF-4EB4-A278-6E71898FD85B}" type="presOf" srcId="{4447B5BE-6F0E-4C47-8F34-D179A347FDA2}" destId="{DFC23563-14AA-47D5-B6D2-1AE686A30D49}" srcOrd="0" destOrd="0" presId="urn:microsoft.com/office/officeart/2005/8/layout/chevron2"/>
    <dgm:cxn modelId="{777754FF-EB57-4EEC-BB18-DD05C1ED1177}" type="presOf" srcId="{3B778474-A6B9-467A-A458-30F9228F293A}" destId="{8F28BF22-B6C0-4E0D-91D0-B5911006EABF}" srcOrd="0" destOrd="0" presId="urn:microsoft.com/office/officeart/2005/8/layout/chevron2"/>
    <dgm:cxn modelId="{AEDCDEED-B379-4447-B76A-0C05701297C2}" type="presOf" srcId="{9CAD7716-8B68-4F1D-B993-D1234102C9A4}" destId="{ABE17CD8-4D93-4C05-8137-033A59F6278B}" srcOrd="0" destOrd="0" presId="urn:microsoft.com/office/officeart/2005/8/layout/chevron2"/>
    <dgm:cxn modelId="{67725F01-7B5C-4899-8720-A48AE216AE37}" srcId="{74B1855D-3794-40CA-91F7-5075E7DF7229}" destId="{AD578AA1-9316-4D4B-8000-B81467ECA863}" srcOrd="0" destOrd="0" parTransId="{6FAA0F53-3129-4E9A-94F6-6945578AC30D}" sibTransId="{7AC01A02-C818-42F9-A821-B1C0B80AB695}"/>
    <dgm:cxn modelId="{6BD9CA07-1F06-4418-A1C3-A454F288D32E}" srcId="{9CAD7716-8B68-4F1D-B993-D1234102C9A4}" destId="{3B778474-A6B9-467A-A458-30F9228F293A}" srcOrd="0" destOrd="0" parTransId="{4D115640-5960-415E-89CF-29C2D4B8C69E}" sibTransId="{58FA1C13-5D60-4896-A7CF-49D7ADA29EA2}"/>
    <dgm:cxn modelId="{FF7EBFA6-1A12-482E-BF99-E076AD44C04D}" srcId="{74B1855D-3794-40CA-91F7-5075E7DF7229}" destId="{9CAD7716-8B68-4F1D-B993-D1234102C9A4}" srcOrd="1" destOrd="0" parTransId="{969DD29C-F54F-42B6-9AC5-A31A83531A2A}" sibTransId="{BE3CC7F2-E965-408F-9FA2-CCD1BC5FFC0C}"/>
    <dgm:cxn modelId="{B6E01FEA-B167-4096-BC71-5CD1A7041D17}" type="presOf" srcId="{0E4B6732-8354-4361-9165-A08D45E2674E}" destId="{7EE00612-03E2-4D1D-AA82-EF72CE45BC7A}" srcOrd="0" destOrd="0" presId="urn:microsoft.com/office/officeart/2005/8/layout/chevron2"/>
    <dgm:cxn modelId="{222AF397-43ED-4E80-AB22-3A15CFCF8A26}" type="presOf" srcId="{AD578AA1-9316-4D4B-8000-B81467ECA863}" destId="{211ABFA7-2C0E-4DBA-A3BF-6DBE3AFAE55F}" srcOrd="0" destOrd="0" presId="urn:microsoft.com/office/officeart/2005/8/layout/chevron2"/>
    <dgm:cxn modelId="{91290458-5057-4524-B4A8-4849B6FF0A3B}" type="presOf" srcId="{08836558-0495-4AF4-B51A-7199F232F02D}" destId="{18039CA1-2B0A-42EF-BE67-77406E178DC8}" srcOrd="0" destOrd="0" presId="urn:microsoft.com/office/officeart/2005/8/layout/chevron2"/>
    <dgm:cxn modelId="{14D83063-1AF6-41DB-8661-F7AD5487206A}" srcId="{A6DA5DAB-0625-43E1-B6F6-25F06CC74929}" destId="{08836558-0495-4AF4-B51A-7199F232F02D}" srcOrd="0" destOrd="0" parTransId="{71D4968A-B86D-44F0-962C-8302849F26FF}" sibTransId="{D37418D3-8BDF-488D-B6A1-6404E91AA259}"/>
    <dgm:cxn modelId="{2CAEDFA1-DE20-4853-8C66-FCF1B7AC4CB4}" type="presOf" srcId="{A6DA5DAB-0625-43E1-B6F6-25F06CC74929}" destId="{338257C1-D126-4C87-823D-02928E15694D}" srcOrd="0" destOrd="0" presId="urn:microsoft.com/office/officeart/2005/8/layout/chevron2"/>
    <dgm:cxn modelId="{B14A04DC-6A8B-4C21-A173-5B6901FDD3C4}" srcId="{74B1855D-3794-40CA-91F7-5075E7DF7229}" destId="{A6DA5DAB-0625-43E1-B6F6-25F06CC74929}" srcOrd="2" destOrd="0" parTransId="{048BE180-D22F-4530-ADAE-3A2AC212EE80}" sibTransId="{2ADB4556-68DA-43AC-84A1-31ED7836880B}"/>
    <dgm:cxn modelId="{7B49D339-7080-4B99-9516-C9F87B0FF976}" srcId="{74B1855D-3794-40CA-91F7-5075E7DF7229}" destId="{0E4B6732-8354-4361-9165-A08D45E2674E}" srcOrd="3" destOrd="0" parTransId="{AD97328B-BAB4-4976-89DD-E15306CB9CED}" sibTransId="{6CBB9931-5CB4-4999-9438-25F797DB4F1C}"/>
    <dgm:cxn modelId="{A901A4BB-4139-40BC-9A13-96F2FCB8DE45}" srcId="{0E4B6732-8354-4361-9165-A08D45E2674E}" destId="{4447B5BE-6F0E-4C47-8F34-D179A347FDA2}" srcOrd="0" destOrd="0" parTransId="{D5518932-6CEB-4C3E-A971-DE49C12BC8EF}" sibTransId="{D1C5B218-BAA2-43E3-AE22-D1A2493EED59}"/>
    <dgm:cxn modelId="{A0EC4172-FFCE-42E9-8919-8EEE843C2DA8}" type="presParOf" srcId="{478D7299-A05D-4AFD-8B9E-714AC1BA486C}" destId="{380256FD-E089-495E-B057-3C3F17BB1138}" srcOrd="0" destOrd="0" presId="urn:microsoft.com/office/officeart/2005/8/layout/chevron2"/>
    <dgm:cxn modelId="{199148B2-A676-4599-AAC9-C10F75A4C1BF}" type="presParOf" srcId="{380256FD-E089-495E-B057-3C3F17BB1138}" destId="{211ABFA7-2C0E-4DBA-A3BF-6DBE3AFAE55F}" srcOrd="0" destOrd="0" presId="urn:microsoft.com/office/officeart/2005/8/layout/chevron2"/>
    <dgm:cxn modelId="{55A67708-A36D-4341-91D2-ADFDB01BDDE6}" type="presParOf" srcId="{380256FD-E089-495E-B057-3C3F17BB1138}" destId="{F37D0C3C-416E-425A-AAAD-64EE46714B91}" srcOrd="1" destOrd="0" presId="urn:microsoft.com/office/officeart/2005/8/layout/chevron2"/>
    <dgm:cxn modelId="{5E064E92-582B-4A5C-96F2-929491E3EED1}" type="presParOf" srcId="{478D7299-A05D-4AFD-8B9E-714AC1BA486C}" destId="{B7675A44-CEF0-46E8-A60B-8B4DDFD4B186}" srcOrd="1" destOrd="0" presId="urn:microsoft.com/office/officeart/2005/8/layout/chevron2"/>
    <dgm:cxn modelId="{597DC8F5-3C5F-48D2-8B72-87D713538DDC}" type="presParOf" srcId="{478D7299-A05D-4AFD-8B9E-714AC1BA486C}" destId="{49B25ABA-034B-457A-89B5-EB2461A16B9A}" srcOrd="2" destOrd="0" presId="urn:microsoft.com/office/officeart/2005/8/layout/chevron2"/>
    <dgm:cxn modelId="{873CF99E-3845-4D4E-B932-92D2C77FBF56}" type="presParOf" srcId="{49B25ABA-034B-457A-89B5-EB2461A16B9A}" destId="{ABE17CD8-4D93-4C05-8137-033A59F6278B}" srcOrd="0" destOrd="0" presId="urn:microsoft.com/office/officeart/2005/8/layout/chevron2"/>
    <dgm:cxn modelId="{9EAA75B0-16F2-4FA9-B97E-62308D22A99C}" type="presParOf" srcId="{49B25ABA-034B-457A-89B5-EB2461A16B9A}" destId="{8F28BF22-B6C0-4E0D-91D0-B5911006EABF}" srcOrd="1" destOrd="0" presId="urn:microsoft.com/office/officeart/2005/8/layout/chevron2"/>
    <dgm:cxn modelId="{8A8F0459-C3EC-4031-9D26-CE18FEF777DD}" type="presParOf" srcId="{478D7299-A05D-4AFD-8B9E-714AC1BA486C}" destId="{F8D18543-B2DB-44B6-AEA4-13D4F2126C92}" srcOrd="3" destOrd="0" presId="urn:microsoft.com/office/officeart/2005/8/layout/chevron2"/>
    <dgm:cxn modelId="{696A6137-FC03-4545-9814-ED45C6E5E766}" type="presParOf" srcId="{478D7299-A05D-4AFD-8B9E-714AC1BA486C}" destId="{F80B1ACA-477F-4F6B-A63A-69A57205BAF6}" srcOrd="4" destOrd="0" presId="urn:microsoft.com/office/officeart/2005/8/layout/chevron2"/>
    <dgm:cxn modelId="{13B14944-9E95-48DB-BD4D-9F9B690D7381}" type="presParOf" srcId="{F80B1ACA-477F-4F6B-A63A-69A57205BAF6}" destId="{338257C1-D126-4C87-823D-02928E15694D}" srcOrd="0" destOrd="0" presId="urn:microsoft.com/office/officeart/2005/8/layout/chevron2"/>
    <dgm:cxn modelId="{FD351D15-EC36-4D56-97E6-0E139C4B990B}" type="presParOf" srcId="{F80B1ACA-477F-4F6B-A63A-69A57205BAF6}" destId="{18039CA1-2B0A-42EF-BE67-77406E178DC8}" srcOrd="1" destOrd="0" presId="urn:microsoft.com/office/officeart/2005/8/layout/chevron2"/>
    <dgm:cxn modelId="{8F0126A5-581F-45B0-A295-F5AC1898379B}" type="presParOf" srcId="{478D7299-A05D-4AFD-8B9E-714AC1BA486C}" destId="{8A977E1E-9B08-4125-8296-6FB67359451D}" srcOrd="5" destOrd="0" presId="urn:microsoft.com/office/officeart/2005/8/layout/chevron2"/>
    <dgm:cxn modelId="{7B475374-D2D2-4CF8-AF9D-90139606A9EF}" type="presParOf" srcId="{478D7299-A05D-4AFD-8B9E-714AC1BA486C}" destId="{7FD2DA2D-F9E3-4F71-BD2D-1E0BE853F6B1}" srcOrd="6" destOrd="0" presId="urn:microsoft.com/office/officeart/2005/8/layout/chevron2"/>
    <dgm:cxn modelId="{D4ED8BD8-A87F-4E7C-8127-04EAA0CDCF33}" type="presParOf" srcId="{7FD2DA2D-F9E3-4F71-BD2D-1E0BE853F6B1}" destId="{7EE00612-03E2-4D1D-AA82-EF72CE45BC7A}" srcOrd="0" destOrd="0" presId="urn:microsoft.com/office/officeart/2005/8/layout/chevron2"/>
    <dgm:cxn modelId="{A1713C7D-43C6-45F8-81D5-20C783DE9935}" type="presParOf" srcId="{7FD2DA2D-F9E3-4F71-BD2D-1E0BE853F6B1}" destId="{DFC23563-14AA-47D5-B6D2-1AE686A30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F39C7-4F45-D642-91A0-4189BC522634}">
      <dsp:nvSpPr>
        <dsp:cNvPr id="0" name=""/>
        <dsp:cNvSpPr/>
      </dsp:nvSpPr>
      <dsp:spPr>
        <a:xfrm>
          <a:off x="0" y="58319"/>
          <a:ext cx="8001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6.EE.1</a:t>
          </a:r>
          <a:endParaRPr lang="en-US" sz="3200" kern="1200" dirty="0"/>
        </a:p>
      </dsp:txBody>
      <dsp:txXfrm>
        <a:off x="0" y="58319"/>
        <a:ext cx="8001000" cy="748800"/>
      </dsp:txXfrm>
    </dsp:sp>
    <dsp:sp modelId="{C92421B9-0ACF-3D40-A38F-D56E9E2202CE}">
      <dsp:nvSpPr>
        <dsp:cNvPr id="0" name=""/>
        <dsp:cNvSpPr/>
      </dsp:nvSpPr>
      <dsp:spPr>
        <a:xfrm>
          <a:off x="0" y="807119"/>
          <a:ext cx="8001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Write and evaluate numerical expressions involving whole-number exponents </a:t>
          </a:r>
          <a:endParaRPr lang="en-US" sz="2500" kern="1200" dirty="0"/>
        </a:p>
      </dsp:txBody>
      <dsp:txXfrm>
        <a:off x="0" y="807119"/>
        <a:ext cx="8001000" cy="745200"/>
      </dsp:txXfrm>
    </dsp:sp>
    <dsp:sp modelId="{3A9C4F62-EE4B-C84D-966D-DB86214860AC}">
      <dsp:nvSpPr>
        <dsp:cNvPr id="0" name=""/>
        <dsp:cNvSpPr/>
      </dsp:nvSpPr>
      <dsp:spPr>
        <a:xfrm>
          <a:off x="0" y="1552320"/>
          <a:ext cx="8001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6.G</a:t>
          </a:r>
          <a:endParaRPr lang="en-US" sz="3200" kern="1200" dirty="0"/>
        </a:p>
      </dsp:txBody>
      <dsp:txXfrm>
        <a:off x="0" y="1552320"/>
        <a:ext cx="8001000" cy="748800"/>
      </dsp:txXfrm>
    </dsp:sp>
    <dsp:sp modelId="{D307A5AE-890A-354B-B601-9080A6C81D55}">
      <dsp:nvSpPr>
        <dsp:cNvPr id="0" name=""/>
        <dsp:cNvSpPr/>
      </dsp:nvSpPr>
      <dsp:spPr>
        <a:xfrm>
          <a:off x="0" y="2301119"/>
          <a:ext cx="8001000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Find the area of right triangles, other triangles, special quadrilaterals, and polygons by composing into rectangles or decomposing into triangles and other shapes; </a:t>
          </a:r>
          <a:r>
            <a:rPr lang="en-US" sz="2500" u="none" kern="1200" dirty="0" smtClean="0"/>
            <a:t>apply these techniques in the context of solving real-world and mathematical problems. </a:t>
          </a:r>
          <a:endParaRPr lang="en-US" sz="2500" u="none" kern="1200" dirty="0"/>
        </a:p>
      </dsp:txBody>
      <dsp:txXfrm>
        <a:off x="0" y="2301119"/>
        <a:ext cx="8001000" cy="1755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F39C7-4F45-D642-91A0-4189BC522634}">
      <dsp:nvSpPr>
        <dsp:cNvPr id="0" name=""/>
        <dsp:cNvSpPr/>
      </dsp:nvSpPr>
      <dsp:spPr>
        <a:xfrm>
          <a:off x="0" y="58319"/>
          <a:ext cx="8001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6.EE.1</a:t>
          </a:r>
          <a:endParaRPr lang="en-US" sz="3200" kern="1200" dirty="0"/>
        </a:p>
      </dsp:txBody>
      <dsp:txXfrm>
        <a:off x="0" y="58319"/>
        <a:ext cx="8001000" cy="748800"/>
      </dsp:txXfrm>
    </dsp:sp>
    <dsp:sp modelId="{C92421B9-0ACF-3D40-A38F-D56E9E2202CE}">
      <dsp:nvSpPr>
        <dsp:cNvPr id="0" name=""/>
        <dsp:cNvSpPr/>
      </dsp:nvSpPr>
      <dsp:spPr>
        <a:xfrm>
          <a:off x="0" y="807119"/>
          <a:ext cx="80010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>
              <a:solidFill>
                <a:srgbClr val="FFFF00"/>
              </a:solidFill>
            </a:rPr>
            <a:t>Write and evaluate numerical expressions involving whole-number exponents </a:t>
          </a:r>
          <a:endParaRPr lang="en-US" sz="2500" kern="1200" dirty="0">
            <a:solidFill>
              <a:srgbClr val="FFFF00"/>
            </a:solidFill>
          </a:endParaRPr>
        </a:p>
      </dsp:txBody>
      <dsp:txXfrm>
        <a:off x="0" y="807119"/>
        <a:ext cx="8001000" cy="745200"/>
      </dsp:txXfrm>
    </dsp:sp>
    <dsp:sp modelId="{3A9C4F62-EE4B-C84D-966D-DB86214860AC}">
      <dsp:nvSpPr>
        <dsp:cNvPr id="0" name=""/>
        <dsp:cNvSpPr/>
      </dsp:nvSpPr>
      <dsp:spPr>
        <a:xfrm>
          <a:off x="0" y="1552320"/>
          <a:ext cx="8001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6.G</a:t>
          </a:r>
          <a:endParaRPr lang="en-US" sz="3200" kern="1200" dirty="0"/>
        </a:p>
      </dsp:txBody>
      <dsp:txXfrm>
        <a:off x="0" y="1552320"/>
        <a:ext cx="8001000" cy="748800"/>
      </dsp:txXfrm>
    </dsp:sp>
    <dsp:sp modelId="{D307A5AE-890A-354B-B601-9080A6C81D55}">
      <dsp:nvSpPr>
        <dsp:cNvPr id="0" name=""/>
        <dsp:cNvSpPr/>
      </dsp:nvSpPr>
      <dsp:spPr>
        <a:xfrm>
          <a:off x="0" y="2301119"/>
          <a:ext cx="8001000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Find the area of right triangles, other triangles, special quadrilaterals, and polygons by composing into rectangles or decomposing into triangles and other shapes; </a:t>
          </a:r>
          <a:r>
            <a:rPr lang="en-US" sz="2500" u="sng" kern="1200" dirty="0" smtClean="0">
              <a:solidFill>
                <a:srgbClr val="FFFF00"/>
              </a:solidFill>
            </a:rPr>
            <a:t>apply these techniques in the context of solving real-world and mathematical problems. </a:t>
          </a:r>
          <a:endParaRPr lang="en-US" sz="2500" u="sng" kern="1200" dirty="0">
            <a:solidFill>
              <a:srgbClr val="FFFF00"/>
            </a:solidFill>
          </a:endParaRPr>
        </a:p>
      </dsp:txBody>
      <dsp:txXfrm>
        <a:off x="0" y="2301119"/>
        <a:ext cx="8001000" cy="1755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EBA9-2A53-4115-BCC3-C5D099E6670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672E2-7583-4F4D-8B7F-35AAAC760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75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the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672E2-7583-4F4D-8B7F-35AAAC760C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90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Emphsis</a:t>
            </a:r>
            <a:r>
              <a:rPr lang="en-US" baseline="0" dirty="0" smtClean="0"/>
              <a:t> for geometry the lesson will be focusing on the yellow.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672E2-7583-4F4D-8B7F-35AAAC760C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40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Video: Amanda, Noah, and Elisa in Science Center</a:t>
            </a:r>
          </a:p>
          <a:p>
            <a:pPr lvl="1"/>
            <a:r>
              <a:rPr lang="en-US" sz="1900" dirty="0" smtClean="0"/>
              <a:t>Shown in beginning of the unit to hook kids in.</a:t>
            </a:r>
          </a:p>
          <a:p>
            <a:pPr lvl="1"/>
            <a:r>
              <a:rPr lang="en-US" sz="1900" dirty="0" smtClean="0"/>
              <a:t>Provides a problem that will be solved at the end of the unit.</a:t>
            </a:r>
          </a:p>
          <a:p>
            <a:pPr lvl="1"/>
            <a:r>
              <a:rPr lang="en-US" sz="1900" dirty="0" smtClean="0"/>
              <a:t>Helps students make a connection to Expression</a:t>
            </a:r>
          </a:p>
          <a:p>
            <a:r>
              <a:rPr lang="en-US" sz="2800" dirty="0" smtClean="0"/>
              <a:t>Vocabulary</a:t>
            </a:r>
          </a:p>
          <a:p>
            <a:pPr lvl="1"/>
            <a:r>
              <a:rPr lang="en-US" sz="1900" dirty="0" smtClean="0"/>
              <a:t>Frontload key vocabulary</a:t>
            </a:r>
          </a:p>
          <a:p>
            <a:pPr lvl="1"/>
            <a:r>
              <a:rPr lang="en-US" sz="1900" dirty="0" smtClean="0"/>
              <a:t>Use of Foldable </a:t>
            </a:r>
          </a:p>
          <a:p>
            <a:r>
              <a:rPr lang="en-US" sz="2800" dirty="0" smtClean="0"/>
              <a:t>Virtual </a:t>
            </a:r>
            <a:r>
              <a:rPr lang="en-US" sz="2800" dirty="0" err="1" smtClean="0"/>
              <a:t>Manipulatives</a:t>
            </a:r>
            <a:r>
              <a:rPr lang="en-US" sz="2800" dirty="0" smtClean="0"/>
              <a:t>: Algebra Tiles</a:t>
            </a:r>
          </a:p>
          <a:p>
            <a:pPr lvl="1"/>
            <a:r>
              <a:rPr lang="en-US" sz="1900" dirty="0" smtClean="0"/>
              <a:t>To help to develop the concept of evaluating expression</a:t>
            </a:r>
          </a:p>
          <a:p>
            <a:pPr lvl="1"/>
            <a:r>
              <a:rPr lang="en-US" sz="1900" dirty="0" smtClean="0"/>
              <a:t>Provides a visual model using area</a:t>
            </a:r>
          </a:p>
          <a:p>
            <a:r>
              <a:rPr lang="en-US" sz="2800" dirty="0" smtClean="0"/>
              <a:t>Mars Task: Laws of Arithmetic</a:t>
            </a:r>
          </a:p>
          <a:p>
            <a:pPr lvl="1"/>
            <a:r>
              <a:rPr lang="en-US" sz="1900" dirty="0" smtClean="0"/>
              <a:t>Pre-Assessment</a:t>
            </a:r>
          </a:p>
          <a:p>
            <a:pPr lvl="1"/>
            <a:r>
              <a:rPr lang="en-US" sz="1900" dirty="0" smtClean="0"/>
              <a:t>Matching Activity</a:t>
            </a:r>
          </a:p>
          <a:p>
            <a:pPr lvl="1"/>
            <a:r>
              <a:rPr lang="en-US" sz="1900" dirty="0" smtClean="0"/>
              <a:t>Post Assessment</a:t>
            </a:r>
          </a:p>
          <a:p>
            <a:r>
              <a:rPr lang="en-US" sz="3100" dirty="0" smtClean="0"/>
              <a:t>Independent Practice</a:t>
            </a:r>
          </a:p>
          <a:p>
            <a:pPr lvl="1"/>
            <a:r>
              <a:rPr lang="en-US" sz="1900" dirty="0" smtClean="0"/>
              <a:t>Homework</a:t>
            </a:r>
          </a:p>
          <a:p>
            <a:pPr lvl="1"/>
            <a:r>
              <a:rPr lang="en-US" sz="1900" dirty="0" smtClean="0"/>
              <a:t>H.O.T Problems</a:t>
            </a:r>
          </a:p>
          <a:p>
            <a:pPr lvl="1"/>
            <a:r>
              <a:rPr lang="en-US" sz="1900" dirty="0" smtClean="0"/>
              <a:t>Extra Practice</a:t>
            </a:r>
          </a:p>
          <a:p>
            <a:pPr lvl="1"/>
            <a:r>
              <a:rPr lang="en-US" sz="1900" dirty="0" smtClean="0"/>
              <a:t>Smarter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672E2-7583-4F4D-8B7F-35AAAC760C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64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E61F4-125F-4A45-82E6-0CF72242CB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3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English Learners (ELs)</a:t>
            </a:r>
          </a:p>
          <a:p>
            <a:pPr lvl="1"/>
            <a:r>
              <a:rPr lang="en-US" dirty="0" smtClean="0"/>
              <a:t>Provide visuals:</a:t>
            </a:r>
          </a:p>
          <a:p>
            <a:pPr lvl="2"/>
            <a:r>
              <a:rPr lang="en-US" dirty="0" smtClean="0"/>
              <a:t>Foldable for Vocabulary should contain visuals of that a word is and is not.</a:t>
            </a:r>
          </a:p>
          <a:p>
            <a:pPr lvl="2"/>
            <a:r>
              <a:rPr lang="en-US" dirty="0" smtClean="0"/>
              <a:t>Virtual </a:t>
            </a:r>
            <a:r>
              <a:rPr lang="en-US" dirty="0" err="1" smtClean="0"/>
              <a:t>Manipulatives</a:t>
            </a:r>
            <a:r>
              <a:rPr lang="en-US" dirty="0" smtClean="0"/>
              <a:t> allow students gain “hands on experience.”</a:t>
            </a:r>
          </a:p>
          <a:p>
            <a:pPr lvl="2"/>
            <a:r>
              <a:rPr lang="en-US" dirty="0" smtClean="0"/>
              <a:t>Laws of Arithmetic provide the use of the area model to help conceptual develop expressions</a:t>
            </a:r>
          </a:p>
          <a:p>
            <a:pPr lvl="2"/>
            <a:r>
              <a:rPr lang="en-US" dirty="0" smtClean="0"/>
              <a:t>Provide them with access to virtual or tangible algebra tiles during the Laws of arithmetic matching activity</a:t>
            </a:r>
          </a:p>
          <a:p>
            <a:pPr lvl="2"/>
            <a:r>
              <a:rPr lang="en-US" dirty="0" smtClean="0"/>
              <a:t>Provide sentence starter or frames </a:t>
            </a:r>
          </a:p>
          <a:p>
            <a:r>
              <a:rPr lang="en-US" dirty="0" smtClean="0"/>
              <a:t>Students with Disabilities (SWD)</a:t>
            </a:r>
          </a:p>
          <a:p>
            <a:pPr lvl="1"/>
            <a:r>
              <a:rPr lang="en-US" dirty="0" smtClean="0"/>
              <a:t>In Laws of arithmetic matching activity, provide them with few sets they will have to match.</a:t>
            </a:r>
          </a:p>
          <a:p>
            <a:pPr lvl="1"/>
            <a:r>
              <a:rPr lang="en-US" dirty="0" smtClean="0"/>
              <a:t>Provide them with access to virtual or tangible algebra tiles during the Laws of arithmetic matching activity</a:t>
            </a:r>
          </a:p>
          <a:p>
            <a:pPr lvl="1"/>
            <a:r>
              <a:rPr lang="en-US" dirty="0" smtClean="0"/>
              <a:t>Give them more time to complete the assignments</a:t>
            </a:r>
          </a:p>
          <a:p>
            <a:pPr lvl="1"/>
            <a:r>
              <a:rPr lang="en-US" dirty="0" smtClean="0"/>
              <a:t>Assign fewer homework problems </a:t>
            </a:r>
          </a:p>
          <a:p>
            <a:r>
              <a:rPr lang="en-US" dirty="0" smtClean="0"/>
              <a:t>Gifted and Talented Education (GATE)</a:t>
            </a:r>
          </a:p>
          <a:p>
            <a:pPr lvl="1"/>
            <a:r>
              <a:rPr lang="en-US" dirty="0" smtClean="0"/>
              <a:t>Provide students with and expression and have them create a visual to match the expression.</a:t>
            </a:r>
          </a:p>
          <a:p>
            <a:pPr lvl="1"/>
            <a:r>
              <a:rPr lang="en-US" dirty="0" smtClean="0"/>
              <a:t>During the Laws of Arithmetic: </a:t>
            </a:r>
          </a:p>
          <a:p>
            <a:pPr lvl="2"/>
            <a:r>
              <a:rPr lang="en-US" dirty="0" smtClean="0"/>
              <a:t>Give students incomplete matching sets, so they have to create the missing pieces.</a:t>
            </a:r>
          </a:p>
          <a:p>
            <a:pPr lvl="2"/>
            <a:r>
              <a:rPr lang="en-US" dirty="0" smtClean="0"/>
              <a:t>Have them create a real world context to match the different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672E2-7583-4F4D-8B7F-35AAAC760C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05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10B431F-1FC3-42CC-B289-B88D983DCA3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9E3F29-3685-479E-9E7C-34E4C1A9F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jFoDQ0N5G6bWxM&amp;tbnid=lmutwjSyhICKmM:&amp;ved=0CAUQjRw&amp;url=http://library.fayschool.org/Pages/teacher_tfu.htm&amp;ei=EqurU_GmDYeEogT1qIHQDg&amp;bvm=bv.69837884,d.cGU&amp;psig=AFQjCNGXDbDNinAK8-Ia0Gx29kRbSa5Z7Q&amp;ust=1403845776953350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2" y="685800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Micro-Teaching Assignment: </a:t>
            </a:r>
            <a:br>
              <a:rPr lang="en-US" dirty="0" smtClean="0"/>
            </a:br>
            <a:r>
              <a:rPr lang="en-US" dirty="0" smtClean="0"/>
              <a:t>Expressions and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265122" cy="1144632"/>
          </a:xfrm>
        </p:spPr>
        <p:txBody>
          <a:bodyPr/>
          <a:lstStyle/>
          <a:p>
            <a:r>
              <a:rPr lang="en-US" dirty="0" smtClean="0"/>
              <a:t>Jaspreet Sandha &amp; </a:t>
            </a:r>
            <a:r>
              <a:rPr lang="en-US" dirty="0" err="1" smtClean="0"/>
              <a:t>Karima</a:t>
            </a:r>
            <a:r>
              <a:rPr lang="en-US" dirty="0" smtClean="0"/>
              <a:t> Fuentes</a:t>
            </a:r>
          </a:p>
          <a:p>
            <a:r>
              <a:rPr lang="en-US" dirty="0" smtClean="0"/>
              <a:t>ESCN Secondary Math Team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9359"/>
            <a:ext cx="238832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99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Virtual </a:t>
            </a:r>
            <a:r>
              <a:rPr lang="en-US" dirty="0" err="1" smtClean="0"/>
              <a:t>Manipulatives</a:t>
            </a:r>
            <a:endParaRPr lang="en-US" dirty="0"/>
          </a:p>
        </p:txBody>
      </p:sp>
      <p:pic>
        <p:nvPicPr>
          <p:cNvPr id="4" name="Content Placeholder 3" descr="Screen Shot 2014-12-11 at 10.53.39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321" r="-35321"/>
          <a:stretch>
            <a:fillRect/>
          </a:stretch>
        </p:blipFill>
        <p:spPr>
          <a:xfrm>
            <a:off x="-609600" y="1600200"/>
            <a:ext cx="9921481" cy="4800600"/>
          </a:xfrm>
        </p:spPr>
      </p:pic>
    </p:spTree>
    <p:extLst>
      <p:ext uri="{BB962C8B-B14F-4D97-AF65-F5344CB8AC3E}">
        <p14:creationId xmlns:p14="http://schemas.microsoft.com/office/powerpoint/2010/main" xmlns="" val="32349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0"/>
            <a:ext cx="6862762" cy="129701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8600"/>
                </a:solidFill>
              </a:rPr>
              <a:t>Laws of Arithmetic</a:t>
            </a:r>
            <a:endParaRPr lang="en-US" sz="3600" b="1" dirty="0">
              <a:solidFill>
                <a:srgbClr val="FF86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5048938"/>
              </p:ext>
            </p:extLst>
          </p:nvPr>
        </p:nvGraphicFramePr>
        <p:xfrm>
          <a:off x="299017" y="1355272"/>
          <a:ext cx="8229600" cy="150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4" descr="http://library.fayschool.org/Pages/images/understand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658" y="130629"/>
            <a:ext cx="1614488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3076576"/>
            <a:ext cx="7850981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5758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229600" cy="673100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dirty="0" smtClean="0">
                <a:latin typeface="Garamond" panose="02020404030301010803" pitchFamily="18" charset="0"/>
                <a:ea typeface="ＭＳ Ｐゴシック" pitchFamily="34" charset="-128"/>
              </a:rPr>
              <a:t/>
            </a:r>
            <a:br>
              <a:rPr lang="en-US" altLang="en-US" sz="4400" dirty="0" smtClean="0">
                <a:latin typeface="Garamond" panose="02020404030301010803" pitchFamily="18" charset="0"/>
                <a:ea typeface="ＭＳ Ｐゴシック" pitchFamily="34" charset="-128"/>
              </a:rPr>
            </a:br>
            <a:r>
              <a:rPr lang="en-US" sz="3200" b="1" dirty="0">
                <a:solidFill>
                  <a:srgbClr val="00B050"/>
                </a:solidFill>
              </a:rPr>
              <a:t>During the Lesson 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altLang="en-US" sz="3600" dirty="0" smtClean="0">
                <a:latin typeface="Garamond" panose="02020404030301010803" pitchFamily="18" charset="0"/>
                <a:ea typeface="ＭＳ Ｐゴシック" pitchFamily="34" charset="-128"/>
              </a:rPr>
              <a:t>Compound Area Diagram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898989"/>
                </a:solidFill>
              </a:rPr>
              <a:t>P-</a:t>
            </a:r>
            <a:fld id="{55850678-D909-42CA-B516-643D95B5C0CB}" type="slidenum">
              <a:rPr lang="en-US" altLang="en-US" sz="8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8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4726" y="1617663"/>
            <a:ext cx="1035050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6125" y="1617663"/>
            <a:ext cx="1352550" cy="323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447925" y="1184277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  4          5</a:t>
            </a: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4606926" y="1506538"/>
            <a:ext cx="42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1927225" y="1720852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1226" y="5187950"/>
            <a:ext cx="1368425" cy="64135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6001" y="5187950"/>
            <a:ext cx="1041400" cy="32385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4606926" y="5078415"/>
            <a:ext cx="42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1863726" y="5245102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1276" name="TextBox 24"/>
          <p:cNvSpPr txBox="1">
            <a:spLocks noChangeArrowheads="1"/>
          </p:cNvSpPr>
          <p:nvPr/>
        </p:nvSpPr>
        <p:spPr bwMode="auto">
          <a:xfrm>
            <a:off x="2371725" y="4716465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  5              4</a:t>
            </a:r>
          </a:p>
        </p:txBody>
      </p:sp>
      <p:sp>
        <p:nvSpPr>
          <p:cNvPr id="11277" name="TextBox 25"/>
          <p:cNvSpPr txBox="1">
            <a:spLocks noChangeArrowheads="1"/>
          </p:cNvSpPr>
          <p:nvPr/>
        </p:nvSpPr>
        <p:spPr bwMode="auto">
          <a:xfrm>
            <a:off x="457201" y="1617663"/>
            <a:ext cx="1152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Area A</a:t>
            </a:r>
          </a:p>
        </p:txBody>
      </p:sp>
      <p:sp>
        <p:nvSpPr>
          <p:cNvPr id="11278" name="TextBox 27"/>
          <p:cNvSpPr txBox="1">
            <a:spLocks noChangeArrowheads="1"/>
          </p:cNvSpPr>
          <p:nvPr/>
        </p:nvSpPr>
        <p:spPr bwMode="auto">
          <a:xfrm>
            <a:off x="199232" y="5287170"/>
            <a:ext cx="14104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/>
              <a:t>Area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39963" y="3363119"/>
            <a:ext cx="1044575" cy="3238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98826" y="3363119"/>
            <a:ext cx="1352550" cy="64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679950" y="3484563"/>
            <a:ext cx="42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1905001" y="3302002"/>
            <a:ext cx="42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1283" name="TextBox 24"/>
          <p:cNvSpPr txBox="1">
            <a:spLocks noChangeArrowheads="1"/>
          </p:cNvSpPr>
          <p:nvPr/>
        </p:nvSpPr>
        <p:spPr bwMode="auto">
          <a:xfrm>
            <a:off x="2444751" y="2932115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  4          5</a:t>
            </a:r>
          </a:p>
        </p:txBody>
      </p:sp>
      <p:sp>
        <p:nvSpPr>
          <p:cNvPr id="11284" name="TextBox 25"/>
          <p:cNvSpPr txBox="1">
            <a:spLocks noChangeArrowheads="1"/>
          </p:cNvSpPr>
          <p:nvPr/>
        </p:nvSpPr>
        <p:spPr bwMode="auto">
          <a:xfrm>
            <a:off x="466725" y="3452813"/>
            <a:ext cx="136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Area B</a:t>
            </a:r>
          </a:p>
        </p:txBody>
      </p:sp>
      <p:sp>
        <p:nvSpPr>
          <p:cNvPr id="11285" name="TextBox 6"/>
          <p:cNvSpPr txBox="1">
            <a:spLocks noChangeArrowheads="1"/>
          </p:cNvSpPr>
          <p:nvPr/>
        </p:nvSpPr>
        <p:spPr bwMode="auto">
          <a:xfrm>
            <a:off x="5589589" y="1506539"/>
            <a:ext cx="336073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Which compound area diagram represents the expression:</a:t>
            </a:r>
          </a:p>
          <a:p>
            <a:pPr algn="ctr" eaLnBrk="1" hangingPunct="1"/>
            <a:endParaRPr lang="en-US" altLang="en-US" sz="360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4800">
                <a:solidFill>
                  <a:schemeClr val="tx2"/>
                </a:solidFill>
              </a:rPr>
              <a:t>5 + 4 x 2?</a:t>
            </a:r>
          </a:p>
        </p:txBody>
      </p:sp>
    </p:spTree>
    <p:extLst>
      <p:ext uri="{BB962C8B-B14F-4D97-AF65-F5344CB8AC3E}">
        <p14:creationId xmlns:p14="http://schemas.microsoft.com/office/powerpoint/2010/main" xmlns="" val="414218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4651320"/>
              </p:ext>
            </p:extLst>
          </p:nvPr>
        </p:nvGraphicFramePr>
        <p:xfrm>
          <a:off x="414338" y="19431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11074" y="76200"/>
            <a:ext cx="5618214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50"/>
                </a:solidFill>
              </a:rPr>
              <a:t>During the Lesson: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Matching Expressions to Area Diagram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345">
            <a:off x="6246857" y="42359"/>
            <a:ext cx="1090078" cy="18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5579">
            <a:off x="7470929" y="196604"/>
            <a:ext cx="1041556" cy="16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9246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3539527"/>
          </a:xfrm>
        </p:spPr>
        <p:txBody>
          <a:bodyPr/>
          <a:lstStyle/>
          <a:p>
            <a:r>
              <a:rPr lang="en-US" b="1" dirty="0" smtClean="0"/>
              <a:t>Homework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 Math, Page 445, problems 1-10</a:t>
            </a:r>
          </a:p>
          <a:p>
            <a:r>
              <a:rPr lang="en-US" b="1" dirty="0" smtClean="0"/>
              <a:t>HOT Problems </a:t>
            </a:r>
            <a:r>
              <a:rPr lang="en-US" dirty="0" smtClean="0"/>
              <a:t>(Higher Order Thinking)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Page 446, problems 12-16</a:t>
            </a:r>
          </a:p>
          <a:p>
            <a:r>
              <a:rPr lang="en-US" b="1" dirty="0" smtClean="0"/>
              <a:t>Extra Practice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Page 447,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roblems 17-26</a:t>
            </a:r>
          </a:p>
          <a:p>
            <a:r>
              <a:rPr lang="en-US" b="1" dirty="0" smtClean="0"/>
              <a:t>Smarter Balanced Practice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Page 448, problems 27–28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Screen Shot 2014-12-11 at 11.07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135" y="4343400"/>
            <a:ext cx="1967358" cy="2514600"/>
          </a:xfrm>
          <a:prstGeom prst="rect">
            <a:avLst/>
          </a:prstGeom>
        </p:spPr>
      </p:pic>
      <p:pic>
        <p:nvPicPr>
          <p:cNvPr id="7" name="Picture 6" descr="Screen Shot 2014-12-11 at 11.08.0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813" y="4329080"/>
            <a:ext cx="1996755" cy="2528919"/>
          </a:xfrm>
          <a:prstGeom prst="rect">
            <a:avLst/>
          </a:prstGeom>
        </p:spPr>
      </p:pic>
      <p:pic>
        <p:nvPicPr>
          <p:cNvPr id="8" name="Picture 7" descr="Screen Shot 2014-12-11 at 11.08.3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061" y="4329080"/>
            <a:ext cx="2286000" cy="2528920"/>
          </a:xfrm>
          <a:prstGeom prst="rect">
            <a:avLst/>
          </a:prstGeom>
        </p:spPr>
      </p:pic>
      <p:pic>
        <p:nvPicPr>
          <p:cNvPr id="9" name="Picture 8" descr="Screen Shot 2014-12-11 at 11.08.5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343" y="4329080"/>
            <a:ext cx="2017656" cy="25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1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English Learners (ELs)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Provide visuals: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Foldable for Vocabulary 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rea model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Provide virtual or tangible algebra tiles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Provide sentence starter or frames </a:t>
            </a:r>
          </a:p>
          <a:p>
            <a:r>
              <a:rPr lang="en-US" dirty="0" smtClean="0"/>
              <a:t>Students with Disabilities (SWD)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Provide fewer problems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Provide </a:t>
            </a:r>
            <a:r>
              <a:rPr lang="en-US" dirty="0">
                <a:solidFill>
                  <a:srgbClr val="FFFF00"/>
                </a:solidFill>
              </a:rPr>
              <a:t>virtual or tangible algebra tiles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Give them more time to complete the assignment </a:t>
            </a:r>
          </a:p>
          <a:p>
            <a:r>
              <a:rPr lang="en-US" dirty="0" smtClean="0"/>
              <a:t>Gifted and Talented Education (GATE)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reate a visual to match the expression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During the Laws of Arithmetic: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Give students incomplete matching sets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reate a real world context to match the different sets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8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162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CCSS Lesson on Equations and Expressions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776644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299295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MARS Concept Development Lesson: </a:t>
            </a:r>
          </a:p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Laws of Arithmetic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359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Common Core Standards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7441557"/>
              </p:ext>
            </p:extLst>
          </p:nvPr>
        </p:nvGraphicFramePr>
        <p:xfrm>
          <a:off x="609600" y="2133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803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Common Core Standards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9086753"/>
              </p:ext>
            </p:extLst>
          </p:nvPr>
        </p:nvGraphicFramePr>
        <p:xfrm>
          <a:off x="609600" y="2133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253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How can you apply the properties of operations to generate equivalent expressions?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50423" y1="74365" x2="50423" y2="743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37338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4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3364992" cy="621792"/>
          </a:xfrm>
        </p:spPr>
        <p:txBody>
          <a:bodyPr/>
          <a:lstStyle/>
          <a:p>
            <a:r>
              <a:rPr lang="en-US" dirty="0" smtClean="0"/>
              <a:t>Unit 3 in the Curriculum Map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1828800"/>
            <a:ext cx="3362062" cy="621792"/>
          </a:xfrm>
        </p:spPr>
        <p:txBody>
          <a:bodyPr/>
          <a:lstStyle/>
          <a:p>
            <a:r>
              <a:rPr lang="en-US" dirty="0" smtClean="0"/>
              <a:t>Chapter 6 in California Math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Curriculum Map and Textbook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590800"/>
            <a:ext cx="3566160" cy="2953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Vocabulary</a:t>
            </a:r>
          </a:p>
          <a:p>
            <a:pPr lvl="1"/>
            <a:r>
              <a:rPr lang="en-US" dirty="0" smtClean="0"/>
              <a:t>Expression</a:t>
            </a:r>
          </a:p>
          <a:p>
            <a:pPr lvl="1"/>
            <a:r>
              <a:rPr lang="en-US" dirty="0" smtClean="0"/>
              <a:t>Evaluate</a:t>
            </a:r>
          </a:p>
          <a:p>
            <a:pPr lvl="1"/>
            <a:r>
              <a:rPr lang="en-US" dirty="0" smtClean="0"/>
              <a:t>Terms</a:t>
            </a:r>
          </a:p>
          <a:p>
            <a:r>
              <a:rPr lang="en-US" dirty="0" smtClean="0"/>
              <a:t>Math Practices</a:t>
            </a:r>
          </a:p>
          <a:p>
            <a:pPr lvl="1"/>
            <a:r>
              <a:rPr lang="en-US" dirty="0" smtClean="0"/>
              <a:t>1, 3, 4, 6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/>
              <a:t>Laws of Arithmetic: http://</a:t>
            </a:r>
            <a:r>
              <a:rPr lang="en-US" dirty="0" err="1"/>
              <a:t>map.mathshell.org</a:t>
            </a:r>
            <a:r>
              <a:rPr lang="en-US" dirty="0"/>
              <a:t>/materials/</a:t>
            </a:r>
            <a:r>
              <a:rPr lang="en-US" dirty="0" err="1"/>
              <a:t>download.php?fileid</a:t>
            </a:r>
            <a:r>
              <a:rPr lang="en-US" dirty="0"/>
              <a:t>=1358 </a:t>
            </a: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2590800"/>
            <a:ext cx="3566160" cy="2953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Lesson 2</a:t>
            </a:r>
          </a:p>
          <a:p>
            <a:pPr lvl="1"/>
            <a:r>
              <a:rPr lang="en-US" dirty="0" smtClean="0"/>
              <a:t>Pages 441 - 448</a:t>
            </a:r>
          </a:p>
          <a:p>
            <a:r>
              <a:rPr lang="en-US" dirty="0" smtClean="0"/>
              <a:t>Math Practices</a:t>
            </a:r>
          </a:p>
          <a:p>
            <a:pPr lvl="1"/>
            <a:r>
              <a:rPr lang="en-US" dirty="0" smtClean="0"/>
              <a:t>1, 4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Online Video: Amanda, Noah, and Elisa in Science Center</a:t>
            </a:r>
          </a:p>
          <a:p>
            <a:pPr lvl="1"/>
            <a:r>
              <a:rPr lang="en-US" dirty="0" smtClean="0"/>
              <a:t>Virtual Manipulative: Algebra 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0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315200" cy="914400"/>
          </a:xfrm>
        </p:spPr>
        <p:txBody>
          <a:bodyPr/>
          <a:lstStyle/>
          <a:p>
            <a:pPr algn="ctr"/>
            <a:r>
              <a:rPr lang="en-US" u="sng" dirty="0" smtClean="0"/>
              <a:t>Lesson 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315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Video: Amanda, Noah, and Elisa in Science Center</a:t>
            </a:r>
          </a:p>
          <a:p>
            <a:r>
              <a:rPr lang="en-US" sz="2800" dirty="0" smtClean="0"/>
              <a:t>Vocabulary</a:t>
            </a:r>
          </a:p>
          <a:p>
            <a:r>
              <a:rPr lang="en-US" sz="2800" dirty="0" smtClean="0"/>
              <a:t>Virtual Manipulatives: Algebra Tiles</a:t>
            </a:r>
          </a:p>
          <a:p>
            <a:r>
              <a:rPr lang="en-US" sz="2800" dirty="0" smtClean="0"/>
              <a:t>Mars Task: Laws of Arithmetic</a:t>
            </a:r>
          </a:p>
          <a:p>
            <a:r>
              <a:rPr lang="en-US" sz="3100" dirty="0" smtClean="0"/>
              <a:t>Independent Practice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02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Video: Amanda, Noah, and Elisa in Science </a:t>
            </a:r>
            <a:r>
              <a:rPr lang="en-US" dirty="0" smtClean="0"/>
              <a:t>Center</a:t>
            </a:r>
            <a:endParaRPr lang="en-US" dirty="0"/>
          </a:p>
        </p:txBody>
      </p:sp>
      <p:pic>
        <p:nvPicPr>
          <p:cNvPr id="4" name="Content Placeholder 3" descr="Screen Shot 2014-12-11 at 10.46.02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86" b="16186"/>
          <a:stretch>
            <a:fillRect/>
          </a:stretch>
        </p:blipFill>
        <p:spPr>
          <a:xfrm>
            <a:off x="838200" y="2057400"/>
            <a:ext cx="7315200" cy="3540125"/>
          </a:xfrm>
        </p:spPr>
      </p:pic>
    </p:spTree>
    <p:extLst>
      <p:ext uri="{BB962C8B-B14F-4D97-AF65-F5344CB8AC3E}">
        <p14:creationId xmlns:p14="http://schemas.microsoft.com/office/powerpoint/2010/main" xmlns="" val="8750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2895"/>
            <a:ext cx="7543800" cy="9199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Vocabulary: </a:t>
            </a:r>
            <a:r>
              <a:rPr lang="en-US" sz="3600" dirty="0" smtClean="0"/>
              <a:t>Support Understanding</a:t>
            </a:r>
            <a:br>
              <a:rPr lang="en-US" sz="3600" dirty="0" smtClean="0"/>
            </a:br>
            <a:r>
              <a:rPr lang="en-US" sz="3600" dirty="0" smtClean="0"/>
              <a:t>Academic Language – Layered Book</a:t>
            </a:r>
            <a:endParaRPr lang="en-US" sz="3600" dirty="0"/>
          </a:p>
        </p:txBody>
      </p:sp>
      <p:pic>
        <p:nvPicPr>
          <p:cNvPr id="6" name="Picture 4" descr="http://www.regentsprep.org/Regents/math/algtrig/ATP8/grap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22331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672263" cy="4400549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623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285</TotalTime>
  <Words>813</Words>
  <Application>Microsoft Office PowerPoint</Application>
  <PresentationFormat>On-screen Show (4:3)</PresentationFormat>
  <Paragraphs>143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Micro-Teaching Assignment:  Expressions and Equations</vt:lpstr>
      <vt:lpstr>CCSS Lesson on Equations and Expressions </vt:lpstr>
      <vt:lpstr>Common Core Standards</vt:lpstr>
      <vt:lpstr>Common Core Standards</vt:lpstr>
      <vt:lpstr>Essential Questions</vt:lpstr>
      <vt:lpstr>Curriculum Map and Textbook Connections</vt:lpstr>
      <vt:lpstr>Lesson Outline </vt:lpstr>
      <vt:lpstr>Video: Amanda, Noah, and Elisa in Science Center</vt:lpstr>
      <vt:lpstr>   Vocabulary: Support Understanding Academic Language – Layered Book</vt:lpstr>
      <vt:lpstr>Virtual Manipulatives</vt:lpstr>
      <vt:lpstr>Laws of Arithmetic</vt:lpstr>
      <vt:lpstr> During the Lesson  Compound Area Diagram</vt:lpstr>
      <vt:lpstr>Slide 13</vt:lpstr>
      <vt:lpstr>Independent Practice</vt:lpstr>
      <vt:lpstr>Differentiation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LAUSD</cp:lastModifiedBy>
  <cp:revision>33</cp:revision>
  <dcterms:created xsi:type="dcterms:W3CDTF">2014-12-11T16:41:39Z</dcterms:created>
  <dcterms:modified xsi:type="dcterms:W3CDTF">2015-01-16T20:27:31Z</dcterms:modified>
</cp:coreProperties>
</file>