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3"/>
  </p:notesMasterIdLst>
  <p:handoutMasterIdLst>
    <p:handoutMasterId r:id="rId44"/>
  </p:handoutMasterIdLst>
  <p:sldIdLst>
    <p:sldId id="256" r:id="rId2"/>
    <p:sldId id="470" r:id="rId3"/>
    <p:sldId id="1265" r:id="rId4"/>
    <p:sldId id="493" r:id="rId5"/>
    <p:sldId id="1260" r:id="rId6"/>
    <p:sldId id="1262" r:id="rId7"/>
    <p:sldId id="1112" r:id="rId8"/>
    <p:sldId id="1286" r:id="rId9"/>
    <p:sldId id="1035" r:id="rId10"/>
    <p:sldId id="1269" r:id="rId11"/>
    <p:sldId id="1270" r:id="rId12"/>
    <p:sldId id="1275" r:id="rId13"/>
    <p:sldId id="1271" r:id="rId14"/>
    <p:sldId id="1266" r:id="rId15"/>
    <p:sldId id="1267" r:id="rId16"/>
    <p:sldId id="836" r:id="rId17"/>
    <p:sldId id="312" r:id="rId18"/>
    <p:sldId id="1138" r:id="rId19"/>
    <p:sldId id="1272" r:id="rId20"/>
    <p:sldId id="1273" r:id="rId21"/>
    <p:sldId id="1274" r:id="rId22"/>
    <p:sldId id="1279" r:id="rId23"/>
    <p:sldId id="1276" r:id="rId24"/>
    <p:sldId id="1277" r:id="rId25"/>
    <p:sldId id="1278" r:id="rId26"/>
    <p:sldId id="837" r:id="rId27"/>
    <p:sldId id="778" r:id="rId28"/>
    <p:sldId id="1136" r:id="rId29"/>
    <p:sldId id="1280" r:id="rId30"/>
    <p:sldId id="1281" r:id="rId31"/>
    <p:sldId id="1282" r:id="rId32"/>
    <p:sldId id="1283" r:id="rId33"/>
    <p:sldId id="1284" r:id="rId34"/>
    <p:sldId id="1285" r:id="rId35"/>
    <p:sldId id="838" r:id="rId36"/>
    <p:sldId id="1055" r:id="rId37"/>
    <p:sldId id="401" r:id="rId38"/>
    <p:sldId id="358" r:id="rId39"/>
    <p:sldId id="1263" r:id="rId40"/>
    <p:sldId id="1264" r:id="rId41"/>
    <p:sldId id="476" r:id="rId42"/>
  </p:sldIdLst>
  <p:sldSz cx="9144000" cy="6858000" type="letter"/>
  <p:notesSz cx="6858000" cy="9144000"/>
  <p:custShowLst>
    <p:custShow name="Brief UbD 4/00" id="0">
      <p:sldLst>
        <p:sld r:id="rId2"/>
        <p:sld r:id="rId3"/>
        <p:sld r:id="rId5"/>
      </p:sldLst>
    </p:custShow>
  </p:custShow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FFCC"/>
    <a:srgbClr val="777777"/>
    <a:srgbClr val="E6E242"/>
    <a:srgbClr val="A50021"/>
    <a:srgbClr val="FFFFFF"/>
    <a:srgbClr val="00FFFF"/>
    <a:srgbClr val="800000"/>
    <a:srgbClr val="00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08" y="-114"/>
      </p:cViewPr>
      <p:guideLst>
        <p:guide orient="horz" pos="3456"/>
        <p:guide pos="6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4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57200" y="352425"/>
            <a:ext cx="58674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 defTabSz="2857500">
              <a:tabLst>
                <a:tab pos="2857500" algn="ctr"/>
                <a:tab pos="5664200" algn="r"/>
              </a:tabLst>
            </a:pPr>
            <a:r>
              <a:rPr lang="en-US" altLang="en-US" sz="1200" i="1"/>
              <a:t>Understanding By Design     		</a:t>
            </a:r>
            <a:r>
              <a:rPr lang="en-US" altLang="en-US" sz="1200"/>
              <a:t>05/02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561975" y="8458200"/>
            <a:ext cx="581025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561975" y="685800"/>
            <a:ext cx="5734050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5638800" y="8534400"/>
            <a:ext cx="7112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200" b="1"/>
              <a:t>Page </a:t>
            </a:r>
            <a:fld id="{A5E6B23C-AFC2-4F6B-B704-A2C9ED7691AB}" type="slidenum">
              <a:rPr lang="en-US" altLang="en-US" sz="1200" b="1"/>
              <a:pPr/>
              <a:t>‹#›</a:t>
            </a:fld>
            <a:endParaRPr lang="en-US" altLang="en-US" sz="1200" b="1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457200" y="8534400"/>
            <a:ext cx="26797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 sz="1200"/>
              <a:t>© 2002 Grant Wiggins and Jay McTighe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notes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1" name="Rectangle 3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7388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08995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1235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0518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050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04899" name="Rectangle 2051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893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889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1026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106947" name="Rectangle 102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642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0864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5074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950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9170" name="Rectangle 2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9917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219075"/>
            <a:ext cx="2000250" cy="565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19075"/>
            <a:ext cx="5848350" cy="565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688" y="1676400"/>
            <a:ext cx="3916362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676400"/>
            <a:ext cx="3917950" cy="4200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3235" name="Group 3"/>
          <p:cNvGrpSpPr>
            <a:grpSpLocks/>
          </p:cNvGrpSpPr>
          <p:nvPr/>
        </p:nvGrpSpPr>
        <p:grpSpPr bwMode="auto">
          <a:xfrm>
            <a:off x="0" y="0"/>
            <a:ext cx="9131300" cy="6845300"/>
            <a:chOff x="4" y="4"/>
            <a:chExt cx="5752" cy="4312"/>
          </a:xfrm>
        </p:grpSpPr>
        <p:sp>
          <p:nvSpPr>
            <p:cNvPr id="223236" name="Rectangle 4"/>
            <p:cNvSpPr>
              <a:spLocks noChangeArrowheads="1"/>
            </p:cNvSpPr>
            <p:nvPr/>
          </p:nvSpPr>
          <p:spPr bwMode="auto">
            <a:xfrm>
              <a:off x="4" y="4"/>
              <a:ext cx="5752" cy="4312"/>
            </a:xfrm>
            <a:prstGeom prst="rect">
              <a:avLst/>
            </a:prstGeom>
            <a:gradFill rotWithShape="0">
              <a:gsLst>
                <a:gs pos="0">
                  <a:srgbClr val="FAFD00"/>
                </a:gs>
                <a:gs pos="100000">
                  <a:srgbClr val="FAFD00">
                    <a:gamma/>
                    <a:tint val="0"/>
                    <a:invGamma/>
                  </a:srgbClr>
                </a:gs>
              </a:gsLst>
              <a:path path="rect">
                <a:fillToRect l="100000" t="100000"/>
              </a:path>
            </a:gra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 useBgFill="1">
          <p:nvSpPr>
            <p:cNvPr id="223237" name="Rectangle 5"/>
            <p:cNvSpPr>
              <a:spLocks noChangeArrowheads="1"/>
            </p:cNvSpPr>
            <p:nvPr/>
          </p:nvSpPr>
          <p:spPr bwMode="auto">
            <a:xfrm>
              <a:off x="4" y="4"/>
              <a:ext cx="5424" cy="3984"/>
            </a:xfrm>
            <a:prstGeom prst="rect">
              <a:avLst/>
            </a:prstGeom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455613" y="1317625"/>
            <a:ext cx="8669337" cy="85725"/>
          </a:xfrm>
          <a:prstGeom prst="rect">
            <a:avLst/>
          </a:prstGeom>
          <a:gradFill rotWithShape="0">
            <a:gsLst>
              <a:gs pos="0">
                <a:srgbClr val="4474FC"/>
              </a:gs>
              <a:gs pos="100000">
                <a:srgbClr val="4474FC">
                  <a:gamma/>
                  <a:shade val="68627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19075"/>
            <a:ext cx="7758113" cy="1152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23240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7688" y="1676400"/>
            <a:ext cx="7986712" cy="4200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0" y="6477000"/>
            <a:ext cx="9144000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600">
                <a:solidFill>
                  <a:srgbClr val="777777"/>
                </a:solidFill>
              </a:rPr>
              <a:t>© 2002 Grant Wiggins &amp; Jay McTighe</a:t>
            </a:r>
            <a:r>
              <a:rPr lang="en-US" altLang="en-US" sz="1400">
                <a:solidFill>
                  <a:srgbClr val="777777"/>
                </a:solidFill>
              </a:rPr>
              <a:t>					          </a:t>
            </a:r>
            <a:r>
              <a:rPr lang="en-US" altLang="en-US" sz="1600">
                <a:solidFill>
                  <a:srgbClr val="777777"/>
                </a:solidFill>
              </a:rPr>
              <a:t>UBD 0</a:t>
            </a:r>
            <a:r>
              <a:rPr lang="en-US" altLang="en-US" sz="1600" b="1">
                <a:solidFill>
                  <a:srgbClr val="777777"/>
                </a:solidFill>
              </a:rPr>
              <a:t>8/2002</a:t>
            </a:r>
            <a:endParaRPr lang="en-US" altLang="en-US">
              <a:latin typeface="Book Antiqua" pitchFamily="18" charset="0"/>
            </a:endParaRP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457200" y="6418263"/>
            <a:ext cx="8158163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>
              <a:spcBef>
                <a:spcPct val="50000"/>
              </a:spcBef>
            </a:pPr>
            <a:fld id="{89C535DF-04D6-4D12-8A4E-0309F7B035BB}" type="slidenum">
              <a:rPr lang="en-US" altLang="en-US" b="1"/>
              <a:pPr algn="ctr">
                <a:spcBef>
                  <a:spcPct val="50000"/>
                </a:spcBef>
              </a:pPr>
              <a:t>‹#›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folHlink"/>
          </a:solidFill>
          <a:latin typeface="Helvetica" charset="0"/>
        </a:defRPr>
      </a:lvl9pPr>
    </p:titleStyle>
    <p:bodyStyle>
      <a:lvl1pPr algn="ctr" rtl="0" eaLnBrk="0" fontAlgn="base" hangingPunct="0">
        <a:spcBef>
          <a:spcPct val="20000"/>
        </a:spcBef>
        <a:spcAft>
          <a:spcPct val="0"/>
        </a:spcAft>
        <a:defRPr sz="3600" b="1" i="1">
          <a:solidFill>
            <a:srgbClr val="A50021"/>
          </a:solidFill>
          <a:latin typeface="+mn-lt"/>
          <a:ea typeface="+mn-ea"/>
          <a:cs typeface="+mn-cs"/>
        </a:defRPr>
      </a:lvl1pPr>
      <a:lvl2pPr marL="749300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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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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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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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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charset="2"/>
        <a:buChar char="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hyperlink" Target="/GW%20iBook/Desktop%20Folder/Straw%20Buildin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4.bin"/><Relationship Id="rId4" Type="http://schemas.openxmlformats.org/officeDocument/2006/relationships/hyperlink" Target="../../../Local%20Settings/Temporary%20Internet%20Files/Content.IE5/UBD%2011%2F12%2F99/Portfolios%2099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hyperlink" Target="../../../Local%20Settings/Temporary%20Internet%20Files/Content.IE5/UBD%2011%2F12%2F99/Portfolios%2099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5.bin"/><Relationship Id="rId4" Type="http://schemas.openxmlformats.org/officeDocument/2006/relationships/hyperlink" Target="../../../Local%20Settings/Temporary%20Internet%20Files/Content.IE5/UBD%2011%2F12%2F99/Portfolios%2099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6.bin"/><Relationship Id="rId4" Type="http://schemas.openxmlformats.org/officeDocument/2006/relationships/hyperlink" Target="../../../Local%20Settings/Temporary%20Internet%20Files/Content.IE5/UBD%2011%2F12%2F99/Portfolios%2099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Understanding by Design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/>
            </a:r>
            <a:br>
              <a:rPr lang="en-US" altLang="en-US"/>
            </a:br>
            <a:endParaRPr lang="en-US" altLang="en-US"/>
          </a:p>
        </p:txBody>
      </p:sp>
      <p:graphicFrame>
        <p:nvGraphicFramePr>
          <p:cNvPr id="4105" name="Object 9">
            <a:hlinkClick r:id="rId4"/>
          </p:cNvPr>
          <p:cNvGraphicFramePr>
            <a:graphicFrameLocks noChangeAspect="1"/>
          </p:cNvGraphicFramePr>
          <p:nvPr/>
        </p:nvGraphicFramePr>
        <p:xfrm>
          <a:off x="6019800" y="4598988"/>
          <a:ext cx="2743200" cy="1801812"/>
        </p:xfrm>
        <a:graphic>
          <a:graphicData uri="http://schemas.openxmlformats.org/presentationml/2006/ole">
            <p:oleObj spid="_x0000_s4105" name="Clip" r:id="rId5" imgW="4368800" imgH="2870200" progId="MS_ClipArt_Gallery.2">
              <p:embed/>
            </p:oleObj>
          </a:graphicData>
        </a:graphic>
      </p:graphicFrame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914400" y="1600200"/>
            <a:ext cx="7620000" cy="480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/>
          <a:p>
            <a:pPr algn="ctr">
              <a:spcBef>
                <a:spcPct val="20000"/>
              </a:spcBef>
            </a:pPr>
            <a:r>
              <a:rPr lang="en-US" altLang="en-US" sz="7200" b="1" i="1">
                <a:solidFill>
                  <a:srgbClr val="800000"/>
                </a:solidFill>
                <a:latin typeface="Book Antiqua" pitchFamily="18" charset="0"/>
              </a:rPr>
              <a:t>the ‘big ideas’</a:t>
            </a:r>
          </a:p>
          <a:p>
            <a:pPr algn="ctr">
              <a:spcBef>
                <a:spcPct val="20000"/>
              </a:spcBef>
            </a:pPr>
            <a:r>
              <a:rPr lang="en-US" altLang="en-US" sz="7200" b="1" i="1">
                <a:solidFill>
                  <a:srgbClr val="800000"/>
                </a:solidFill>
                <a:latin typeface="Book Antiqua" pitchFamily="18" charset="0"/>
              </a:rPr>
              <a:t>of UbD</a:t>
            </a:r>
            <a:endParaRPr lang="en-US" altLang="en-US" sz="3600" b="1" i="1">
              <a:solidFill>
                <a:srgbClr val="A5002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19075"/>
            <a:ext cx="8610600" cy="1152525"/>
          </a:xfrm>
        </p:spPr>
        <p:txBody>
          <a:bodyPr/>
          <a:lstStyle/>
          <a:p>
            <a:r>
              <a:rPr lang="en-US" altLang="en-US"/>
              <a:t>The big ideas provide a way to connect and recall knowledge</a:t>
            </a:r>
          </a:p>
        </p:txBody>
      </p:sp>
      <p:grpSp>
        <p:nvGrpSpPr>
          <p:cNvPr id="1780739" name="Group 3"/>
          <p:cNvGrpSpPr>
            <a:grpSpLocks/>
          </p:cNvGrpSpPr>
          <p:nvPr/>
        </p:nvGrpSpPr>
        <p:grpSpPr bwMode="auto">
          <a:xfrm>
            <a:off x="3352800" y="1447800"/>
            <a:ext cx="2286000" cy="1371600"/>
            <a:chOff x="192" y="1056"/>
            <a:chExt cx="1440" cy="1104"/>
          </a:xfrm>
        </p:grpSpPr>
        <p:sp>
          <p:nvSpPr>
            <p:cNvPr id="1780740" name="Oval 4"/>
            <p:cNvSpPr>
              <a:spLocks noChangeArrowheads="1"/>
            </p:cNvSpPr>
            <p:nvPr/>
          </p:nvSpPr>
          <p:spPr bwMode="auto">
            <a:xfrm>
              <a:off x="192" y="1056"/>
              <a:ext cx="1440" cy="11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41" name="Text Box 5"/>
            <p:cNvSpPr txBox="1">
              <a:spLocks noChangeArrowheads="1"/>
            </p:cNvSpPr>
            <p:nvPr/>
          </p:nvSpPr>
          <p:spPr bwMode="auto">
            <a:xfrm>
              <a:off x="240" y="1277"/>
              <a:ext cx="1296" cy="7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>
                  <a:solidFill>
                    <a:schemeClr val="tx2"/>
                  </a:solidFill>
                </a:rPr>
                <a:t>The Parallel postulate</a:t>
              </a:r>
              <a:endParaRPr lang="en-US" altLang="en-US" b="1" i="1"/>
            </a:p>
          </p:txBody>
        </p:sp>
      </p:grpSp>
      <p:grpSp>
        <p:nvGrpSpPr>
          <p:cNvPr id="1780742" name="Group 6"/>
          <p:cNvGrpSpPr>
            <a:grpSpLocks/>
          </p:cNvGrpSpPr>
          <p:nvPr/>
        </p:nvGrpSpPr>
        <p:grpSpPr bwMode="auto">
          <a:xfrm>
            <a:off x="381000" y="2057400"/>
            <a:ext cx="2286000" cy="1447800"/>
            <a:chOff x="192" y="1056"/>
            <a:chExt cx="1440" cy="1104"/>
          </a:xfrm>
        </p:grpSpPr>
        <p:sp>
          <p:nvSpPr>
            <p:cNvPr id="1780743" name="Oval 7"/>
            <p:cNvSpPr>
              <a:spLocks noChangeArrowheads="1"/>
            </p:cNvSpPr>
            <p:nvPr/>
          </p:nvSpPr>
          <p:spPr bwMode="auto">
            <a:xfrm>
              <a:off x="192" y="1056"/>
              <a:ext cx="1440" cy="110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44" name="Text Box 8"/>
            <p:cNvSpPr txBox="1">
              <a:spLocks noChangeArrowheads="1"/>
            </p:cNvSpPr>
            <p:nvPr/>
          </p:nvSpPr>
          <p:spPr bwMode="auto">
            <a:xfrm>
              <a:off x="240" y="1297"/>
              <a:ext cx="1296" cy="72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>
                  <a:solidFill>
                    <a:schemeClr val="tx2"/>
                  </a:solidFill>
                </a:rPr>
                <a:t>S.A.S. Congruence</a:t>
              </a:r>
              <a:endParaRPr lang="en-US" altLang="en-US" b="1" i="1">
                <a:solidFill>
                  <a:schemeClr val="tx2"/>
                </a:solidFill>
              </a:endParaRPr>
            </a:p>
          </p:txBody>
        </p:sp>
      </p:grpSp>
      <p:sp>
        <p:nvSpPr>
          <p:cNvPr id="1780745" name="Oval 9"/>
          <p:cNvSpPr>
            <a:spLocks noChangeArrowheads="1"/>
          </p:cNvSpPr>
          <p:nvPr/>
        </p:nvSpPr>
        <p:spPr bwMode="auto">
          <a:xfrm>
            <a:off x="76200" y="4229100"/>
            <a:ext cx="2286000" cy="17145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0746" name="Text Box 10"/>
          <p:cNvSpPr txBox="1">
            <a:spLocks noChangeArrowheads="1"/>
          </p:cNvSpPr>
          <p:nvPr/>
        </p:nvSpPr>
        <p:spPr bwMode="auto">
          <a:xfrm>
            <a:off x="304800" y="4722813"/>
            <a:ext cx="20574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b="1">
                <a:solidFill>
                  <a:schemeClr val="tx2"/>
                </a:solidFill>
              </a:rPr>
              <a:t>A</a:t>
            </a:r>
            <a:r>
              <a:rPr lang="en-US" altLang="en-US" b="1" baseline="30000">
                <a:solidFill>
                  <a:schemeClr val="tx2"/>
                </a:solidFill>
              </a:rPr>
              <a:t>2</a:t>
            </a:r>
            <a:r>
              <a:rPr lang="en-US" altLang="en-US" b="1">
                <a:solidFill>
                  <a:schemeClr val="tx2"/>
                </a:solidFill>
              </a:rPr>
              <a:t> + B</a:t>
            </a:r>
            <a:r>
              <a:rPr lang="en-US" altLang="en-US" b="1" baseline="30000">
                <a:solidFill>
                  <a:schemeClr val="tx2"/>
                </a:solidFill>
              </a:rPr>
              <a:t>2</a:t>
            </a:r>
            <a:r>
              <a:rPr lang="en-US" altLang="en-US" b="1">
                <a:solidFill>
                  <a:schemeClr val="tx2"/>
                </a:solidFill>
              </a:rPr>
              <a:t> = C</a:t>
            </a:r>
            <a:r>
              <a:rPr lang="en-US" altLang="en-US" b="1" baseline="30000">
                <a:solidFill>
                  <a:schemeClr val="tx2"/>
                </a:solidFill>
              </a:rPr>
              <a:t>2</a:t>
            </a:r>
            <a:endParaRPr lang="en-US" altLang="en-US" b="1" i="1"/>
          </a:p>
        </p:txBody>
      </p:sp>
      <p:grpSp>
        <p:nvGrpSpPr>
          <p:cNvPr id="1780747" name="Group 11"/>
          <p:cNvGrpSpPr>
            <a:grpSpLocks/>
          </p:cNvGrpSpPr>
          <p:nvPr/>
        </p:nvGrpSpPr>
        <p:grpSpPr bwMode="auto">
          <a:xfrm>
            <a:off x="5943600" y="2209800"/>
            <a:ext cx="2667000" cy="1447800"/>
            <a:chOff x="3792" y="1152"/>
            <a:chExt cx="1680" cy="912"/>
          </a:xfrm>
        </p:grpSpPr>
        <p:sp>
          <p:nvSpPr>
            <p:cNvPr id="1780748" name="Line 12"/>
            <p:cNvSpPr>
              <a:spLocks noChangeShapeType="1"/>
            </p:cNvSpPr>
            <p:nvPr/>
          </p:nvSpPr>
          <p:spPr bwMode="auto">
            <a:xfrm flipV="1">
              <a:off x="3792" y="1872"/>
              <a:ext cx="38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49" name="Oval 13"/>
            <p:cNvSpPr>
              <a:spLocks noChangeArrowheads="1"/>
            </p:cNvSpPr>
            <p:nvPr/>
          </p:nvSpPr>
          <p:spPr bwMode="auto">
            <a:xfrm>
              <a:off x="4032" y="1152"/>
              <a:ext cx="1440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50" name="Text Box 14"/>
            <p:cNvSpPr txBox="1">
              <a:spLocks noChangeArrowheads="1"/>
            </p:cNvSpPr>
            <p:nvPr/>
          </p:nvSpPr>
          <p:spPr bwMode="auto">
            <a:xfrm>
              <a:off x="4080" y="1351"/>
              <a:ext cx="1296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/>
                <a:t>Like rules of a game</a:t>
              </a:r>
              <a:endParaRPr lang="en-US" altLang="en-US" b="1" i="1"/>
            </a:p>
          </p:txBody>
        </p:sp>
      </p:grpSp>
      <p:grpSp>
        <p:nvGrpSpPr>
          <p:cNvPr id="1780751" name="Group 15"/>
          <p:cNvGrpSpPr>
            <a:grpSpLocks/>
          </p:cNvGrpSpPr>
          <p:nvPr/>
        </p:nvGrpSpPr>
        <p:grpSpPr bwMode="auto">
          <a:xfrm>
            <a:off x="6324600" y="4762500"/>
            <a:ext cx="2590800" cy="1447800"/>
            <a:chOff x="4080" y="2112"/>
            <a:chExt cx="1632" cy="912"/>
          </a:xfrm>
        </p:grpSpPr>
        <p:sp>
          <p:nvSpPr>
            <p:cNvPr id="1780752" name="Line 16"/>
            <p:cNvSpPr>
              <a:spLocks noChangeShapeType="1"/>
            </p:cNvSpPr>
            <p:nvPr/>
          </p:nvSpPr>
          <p:spPr bwMode="auto">
            <a:xfrm flipV="1">
              <a:off x="4080" y="2592"/>
              <a:ext cx="24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53" name="Oval 17"/>
            <p:cNvSpPr>
              <a:spLocks noChangeArrowheads="1"/>
            </p:cNvSpPr>
            <p:nvPr/>
          </p:nvSpPr>
          <p:spPr bwMode="auto">
            <a:xfrm>
              <a:off x="4272" y="2112"/>
              <a:ext cx="1440" cy="912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54" name="Text Box 18"/>
            <p:cNvSpPr txBox="1">
              <a:spLocks noChangeArrowheads="1"/>
            </p:cNvSpPr>
            <p:nvPr/>
          </p:nvSpPr>
          <p:spPr bwMode="auto">
            <a:xfrm>
              <a:off x="4320" y="2311"/>
              <a:ext cx="1296" cy="596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b="1">
                  <a:solidFill>
                    <a:srgbClr val="003300"/>
                  </a:solidFill>
                </a:rPr>
                <a:t>Like Bill of Rights</a:t>
              </a:r>
              <a:endParaRPr lang="en-US" altLang="en-US" b="1" i="1"/>
            </a:p>
          </p:txBody>
        </p:sp>
      </p:grpSp>
      <p:grpSp>
        <p:nvGrpSpPr>
          <p:cNvPr id="1780755" name="Group 19"/>
          <p:cNvGrpSpPr>
            <a:grpSpLocks/>
          </p:cNvGrpSpPr>
          <p:nvPr/>
        </p:nvGrpSpPr>
        <p:grpSpPr bwMode="auto">
          <a:xfrm>
            <a:off x="1828800" y="2819400"/>
            <a:ext cx="4648200" cy="3581400"/>
            <a:chOff x="1152" y="1776"/>
            <a:chExt cx="2928" cy="2256"/>
          </a:xfrm>
        </p:grpSpPr>
        <p:sp>
          <p:nvSpPr>
            <p:cNvPr id="1780756" name="Text Box 20"/>
            <p:cNvSpPr txBox="1">
              <a:spLocks noChangeArrowheads="1"/>
            </p:cNvSpPr>
            <p:nvPr/>
          </p:nvSpPr>
          <p:spPr bwMode="auto">
            <a:xfrm>
              <a:off x="1877" y="2078"/>
              <a:ext cx="2155" cy="18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altLang="en-US" sz="4000" b="1">
                  <a:solidFill>
                    <a:srgbClr val="A50021"/>
                  </a:solidFill>
                </a:rPr>
                <a:t>Big Idea: </a:t>
              </a:r>
              <a:endParaRPr lang="en-US" altLang="en-US" sz="4000" b="1"/>
            </a:p>
            <a:p>
              <a:pPr algn="ctr"/>
              <a:r>
                <a:rPr lang="en-US" altLang="en-US" sz="4000" b="1"/>
                <a:t>A system 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en-US" sz="3200" b="1"/>
                <a:t>of many powerful inferences from a small set </a:t>
              </a:r>
            </a:p>
            <a:p>
              <a:pPr algn="ctr">
                <a:lnSpc>
                  <a:spcPct val="80000"/>
                </a:lnSpc>
              </a:pPr>
              <a:r>
                <a:rPr lang="en-US" altLang="en-US" sz="3200" b="1"/>
                <a:t>of givens</a:t>
              </a:r>
              <a:endParaRPr lang="en-US" altLang="en-US" sz="2500" b="1" i="1"/>
            </a:p>
          </p:txBody>
        </p:sp>
        <p:sp>
          <p:nvSpPr>
            <p:cNvPr id="1780757" name="Oval 21"/>
            <p:cNvSpPr>
              <a:spLocks noChangeArrowheads="1"/>
            </p:cNvSpPr>
            <p:nvPr/>
          </p:nvSpPr>
          <p:spPr bwMode="auto">
            <a:xfrm>
              <a:off x="1728" y="1920"/>
              <a:ext cx="2352" cy="2112"/>
            </a:xfrm>
            <a:prstGeom prst="ellips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58" name="Line 22"/>
            <p:cNvSpPr>
              <a:spLocks noChangeShapeType="1"/>
            </p:cNvSpPr>
            <p:nvPr/>
          </p:nvSpPr>
          <p:spPr bwMode="auto">
            <a:xfrm flipH="1" flipV="1">
              <a:off x="1152" y="2208"/>
              <a:ext cx="62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59" name="Line 23"/>
            <p:cNvSpPr>
              <a:spLocks noChangeShapeType="1"/>
            </p:cNvSpPr>
            <p:nvPr/>
          </p:nvSpPr>
          <p:spPr bwMode="auto">
            <a:xfrm flipH="1">
              <a:off x="1488" y="3024"/>
              <a:ext cx="240" cy="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80760" name="Line 24"/>
            <p:cNvSpPr>
              <a:spLocks noChangeShapeType="1"/>
            </p:cNvSpPr>
            <p:nvPr/>
          </p:nvSpPr>
          <p:spPr bwMode="auto">
            <a:xfrm flipH="1" flipV="1">
              <a:off x="2784" y="1776"/>
              <a:ext cx="48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8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8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“Big Ideas” are typically revealed via – </a:t>
            </a:r>
          </a:p>
        </p:txBody>
      </p:sp>
      <p:sp>
        <p:nvSpPr>
          <p:cNvPr id="178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371600"/>
            <a:ext cx="7986712" cy="5181600"/>
          </a:xfrm>
        </p:spPr>
        <p:txBody>
          <a:bodyPr/>
          <a:lstStyle/>
          <a:p>
            <a:pPr marL="406400" lvl="1">
              <a:lnSpc>
                <a:spcPct val="90000"/>
              </a:lnSpc>
            </a:pPr>
            <a:r>
              <a:rPr lang="en-US" altLang="en-US" sz="3200"/>
              <a:t>Core concepts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Focusing themes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On-going debates/issues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Insightful perspectives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Illuminating paradox/problem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Organizing theory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Overarching principle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Underlying assumption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(Key questions)</a:t>
            </a:r>
          </a:p>
          <a:p>
            <a:pPr marL="406400" lvl="1">
              <a:lnSpc>
                <a:spcPct val="90000"/>
              </a:lnSpc>
            </a:pPr>
            <a:r>
              <a:rPr lang="en-US" altLang="en-US" sz="3200"/>
              <a:t>(Insightful inferences from facts)</a:t>
            </a:r>
            <a:endParaRPr lang="en-US" altLang="en-US"/>
          </a:p>
        </p:txBody>
      </p:sp>
      <p:sp>
        <p:nvSpPr>
          <p:cNvPr id="1781764" name="Oval 4"/>
          <p:cNvSpPr>
            <a:spLocks noChangeArrowheads="1"/>
          </p:cNvSpPr>
          <p:nvPr/>
        </p:nvSpPr>
        <p:spPr bwMode="auto">
          <a:xfrm>
            <a:off x="7315200" y="62484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U</a:t>
            </a:r>
          </a:p>
        </p:txBody>
      </p:sp>
      <p:sp>
        <p:nvSpPr>
          <p:cNvPr id="1781765" name="Oval 5"/>
          <p:cNvSpPr>
            <a:spLocks noChangeArrowheads="1"/>
          </p:cNvSpPr>
          <p:nvPr/>
        </p:nvSpPr>
        <p:spPr bwMode="auto">
          <a:xfrm>
            <a:off x="7315200" y="5562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81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81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64" grpId="0" animBg="1" autoUpdateAnimBg="0"/>
      <p:bldP spid="178176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Big Ideas in Literacy: Examples</a:t>
            </a:r>
          </a:p>
        </p:txBody>
      </p:sp>
      <p:sp>
        <p:nvSpPr>
          <p:cNvPr id="1786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15400" cy="51054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3200"/>
              <a:t>Rational </a:t>
            </a:r>
            <a:r>
              <a:rPr lang="en-US" altLang="en-US" sz="3200">
                <a:solidFill>
                  <a:srgbClr val="800000"/>
                </a:solidFill>
              </a:rPr>
              <a:t>persuasion </a:t>
            </a:r>
            <a:r>
              <a:rPr lang="en-US" altLang="en-US" sz="3200"/>
              <a:t>(vs. </a:t>
            </a:r>
            <a:r>
              <a:rPr lang="en-US" altLang="en-US" sz="3200">
                <a:solidFill>
                  <a:srgbClr val="800000"/>
                </a:solidFill>
              </a:rPr>
              <a:t>manipulation</a:t>
            </a:r>
            <a:r>
              <a:rPr lang="en-US" altLang="en-US" sz="32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sz="3200">
                <a:solidFill>
                  <a:srgbClr val="800000"/>
                </a:solidFill>
              </a:rPr>
              <a:t>audience</a:t>
            </a:r>
            <a:r>
              <a:rPr lang="en-US" altLang="en-US" sz="3200"/>
              <a:t> and </a:t>
            </a:r>
            <a:r>
              <a:rPr lang="en-US" altLang="en-US" sz="3200">
                <a:solidFill>
                  <a:srgbClr val="800000"/>
                </a:solidFill>
              </a:rPr>
              <a:t>purpose</a:t>
            </a:r>
            <a:r>
              <a:rPr lang="en-US" altLang="en-US" sz="3200"/>
              <a:t> in writing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</a:t>
            </a:r>
            <a:r>
              <a:rPr lang="en-US" altLang="en-US" sz="3200">
                <a:solidFill>
                  <a:srgbClr val="800000"/>
                </a:solidFill>
              </a:rPr>
              <a:t>story,</a:t>
            </a:r>
            <a:r>
              <a:rPr lang="en-US" altLang="en-US" sz="3200"/>
              <a:t> as opposed to merely a list of events linked by “and then…”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reading </a:t>
            </a:r>
            <a:r>
              <a:rPr lang="en-US" altLang="en-US" sz="3200">
                <a:solidFill>
                  <a:srgbClr val="800000"/>
                </a:solidFill>
              </a:rPr>
              <a:t>between the lines</a:t>
            </a:r>
            <a:endParaRPr lang="en-US" altLang="en-US" sz="3200"/>
          </a:p>
          <a:p>
            <a:pPr lvl="1">
              <a:lnSpc>
                <a:spcPct val="90000"/>
              </a:lnSpc>
            </a:pPr>
            <a:r>
              <a:rPr lang="en-US" altLang="en-US" sz="3200"/>
              <a:t>writing as </a:t>
            </a:r>
            <a:r>
              <a:rPr lang="en-US" altLang="en-US" sz="3200">
                <a:solidFill>
                  <a:srgbClr val="800000"/>
                </a:solidFill>
              </a:rPr>
              <a:t>revision</a:t>
            </a:r>
            <a:endParaRPr lang="en-US" altLang="en-US" sz="3200"/>
          </a:p>
          <a:p>
            <a:pPr lvl="1">
              <a:lnSpc>
                <a:spcPct val="90000"/>
              </a:lnSpc>
            </a:pPr>
            <a:r>
              <a:rPr lang="en-US" altLang="en-US" sz="3200"/>
              <a:t>a </a:t>
            </a:r>
            <a:r>
              <a:rPr lang="en-US" altLang="en-US" sz="3200">
                <a:solidFill>
                  <a:srgbClr val="800000"/>
                </a:solidFill>
              </a:rPr>
              <a:t>non-rhyming poem</a:t>
            </a:r>
            <a:r>
              <a:rPr lang="en-US" altLang="en-US" sz="3200"/>
              <a:t> vs. prose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fiction as a </a:t>
            </a:r>
            <a:r>
              <a:rPr lang="en-US" altLang="en-US" sz="3200">
                <a:solidFill>
                  <a:srgbClr val="800000"/>
                </a:solidFill>
              </a:rPr>
              <a:t>window into truth</a:t>
            </a:r>
            <a:endParaRPr lang="en-US" altLang="en-US" sz="3200"/>
          </a:p>
          <a:p>
            <a:pPr lvl="1">
              <a:lnSpc>
                <a:spcPct val="90000"/>
              </a:lnSpc>
            </a:pPr>
            <a:r>
              <a:rPr lang="en-US" altLang="en-US" sz="3200"/>
              <a:t>A </a:t>
            </a:r>
            <a:r>
              <a:rPr lang="en-US" altLang="en-US" sz="3200">
                <a:solidFill>
                  <a:srgbClr val="800000"/>
                </a:solidFill>
              </a:rPr>
              <a:t>critical yet empathetic</a:t>
            </a:r>
            <a:r>
              <a:rPr lang="en-US" altLang="en-US" sz="3200"/>
              <a:t> reader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writer’s </a:t>
            </a:r>
            <a:r>
              <a:rPr lang="en-US" altLang="en-US" sz="3200">
                <a:solidFill>
                  <a:srgbClr val="800000"/>
                </a:solidFill>
              </a:rPr>
              <a:t>voice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questions for identifying truly “big ideas”</a:t>
            </a:r>
          </a:p>
        </p:txBody>
      </p:sp>
      <p:sp>
        <p:nvSpPr>
          <p:cNvPr id="178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524000"/>
            <a:ext cx="7986712" cy="4953000"/>
          </a:xfrm>
        </p:spPr>
        <p:txBody>
          <a:bodyPr/>
          <a:lstStyle/>
          <a:p>
            <a:pPr lvl="1"/>
            <a:r>
              <a:rPr lang="en-US" altLang="en-US" sz="2400"/>
              <a:t>Does it have many layers and nuances, not obvious to the naïve or inexperienced person? </a:t>
            </a:r>
          </a:p>
          <a:p>
            <a:pPr lvl="1"/>
            <a:r>
              <a:rPr lang="en-US" altLang="en-US" sz="2400"/>
              <a:t>Can it yield great depth and breadth of insight into the subject? Can it be used throughout K-12? </a:t>
            </a:r>
          </a:p>
          <a:p>
            <a:pPr lvl="1"/>
            <a:r>
              <a:rPr lang="en-US" altLang="en-US" sz="2400"/>
              <a:t>Do you have to dig deep to really understand its subtle meanings and implications even if anyone can have a surface grasp of it? </a:t>
            </a:r>
          </a:p>
          <a:p>
            <a:pPr lvl="1"/>
            <a:r>
              <a:rPr lang="en-US" altLang="en-US" sz="2400"/>
              <a:t>Is it (therefore) prone to misunderstanding as well as disagreement?</a:t>
            </a:r>
          </a:p>
          <a:p>
            <a:pPr lvl="1"/>
            <a:r>
              <a:rPr lang="en-US" altLang="en-US" sz="2400"/>
              <a:t>Are you likely to change your mind about its meaning and importance over a lifetime?</a:t>
            </a:r>
          </a:p>
          <a:p>
            <a:pPr lvl="1"/>
            <a:r>
              <a:rPr lang="en-US" altLang="en-US" sz="2400"/>
              <a:t>Does it reflect the core ideas as judged by experts?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FFFFCC"/>
            </a:gs>
            <a:gs pos="100000">
              <a:srgbClr val="FFFFCC">
                <a:gamma/>
                <a:tint val="0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7666" name="Picture 2" descr="iceberg.jpg                                                    00000002TITAN  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76213" y="2000250"/>
            <a:ext cx="9390063" cy="685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777667" name="Rectangle 3"/>
          <p:cNvSpPr>
            <a:spLocks noChangeArrowheads="1"/>
          </p:cNvSpPr>
          <p:nvPr/>
        </p:nvSpPr>
        <p:spPr bwMode="auto">
          <a:xfrm>
            <a:off x="-203200" y="4114800"/>
            <a:ext cx="9423400" cy="4476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77668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192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6000" b="1">
                <a:solidFill>
                  <a:srgbClr val="800000"/>
                </a:solidFill>
                <a:latin typeface="Book Antiqua" pitchFamily="18" charset="0"/>
              </a:rPr>
              <a:t>You’ve got to go </a:t>
            </a:r>
          </a:p>
          <a:p>
            <a:pPr algn="ctr"/>
            <a:r>
              <a:rPr lang="en-US" altLang="en-US" sz="6000" b="1">
                <a:solidFill>
                  <a:srgbClr val="800000"/>
                </a:solidFill>
                <a:latin typeface="Book Antiqua" pitchFamily="18" charset="0"/>
              </a:rPr>
              <a:t>below the surface...</a:t>
            </a:r>
            <a:endParaRPr lang="en-US" altLang="en-US" sz="4800" b="1"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7668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8690" name="Picture 2" descr="iceberg.jpg                                                    00000002TITAN                          ABA78158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778691" name="Text Box 3"/>
          <p:cNvSpPr txBox="1">
            <a:spLocks noChangeArrowheads="1"/>
          </p:cNvSpPr>
          <p:nvPr/>
        </p:nvSpPr>
        <p:spPr bwMode="auto">
          <a:xfrm>
            <a:off x="0" y="2667000"/>
            <a:ext cx="914400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5400" b="1">
                <a:solidFill>
                  <a:srgbClr val="800000"/>
                </a:solidFill>
                <a:latin typeface="Book Antiqua" pitchFamily="18" charset="0"/>
              </a:rPr>
              <a:t>to uncover the </a:t>
            </a:r>
          </a:p>
          <a:p>
            <a:pPr algn="ctr"/>
            <a:r>
              <a:rPr lang="en-US" altLang="en-US" sz="5400" b="1">
                <a:solidFill>
                  <a:srgbClr val="800000"/>
                </a:solidFill>
                <a:latin typeface="Book Antiqua" pitchFamily="18" charset="0"/>
              </a:rPr>
              <a:t>really ‘big ideas.’</a:t>
            </a:r>
            <a:endParaRPr lang="en-US" altLang="en-US" sz="4800" b="1">
              <a:solidFill>
                <a:srgbClr val="80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7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869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3874" name="Group 1026"/>
          <p:cNvGrpSpPr>
            <a:grpSpLocks/>
          </p:cNvGrpSpPr>
          <p:nvPr/>
        </p:nvGrpSpPr>
        <p:grpSpPr bwMode="auto">
          <a:xfrm>
            <a:off x="533400" y="1828800"/>
            <a:ext cx="6477000" cy="914400"/>
            <a:chOff x="336" y="1152"/>
            <a:chExt cx="3984" cy="480"/>
          </a:xfrm>
        </p:grpSpPr>
        <p:sp>
          <p:nvSpPr>
            <p:cNvPr id="1103875" name="Rectangle 1027"/>
            <p:cNvSpPr>
              <a:spLocks noChangeArrowheads="1"/>
            </p:cNvSpPr>
            <p:nvPr/>
          </p:nvSpPr>
          <p:spPr bwMode="auto">
            <a:xfrm>
              <a:off x="336" y="1152"/>
              <a:ext cx="3928" cy="48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sz="2500" i="1">
                <a:latin typeface="TektoMMObl_503 BD 850 EX" charset="0"/>
              </a:endParaRPr>
            </a:p>
          </p:txBody>
        </p:sp>
        <p:sp>
          <p:nvSpPr>
            <p:cNvPr id="1103876" name="Rectangle 1028"/>
            <p:cNvSpPr>
              <a:spLocks noChangeArrowheads="1"/>
            </p:cNvSpPr>
            <p:nvPr/>
          </p:nvSpPr>
          <p:spPr bwMode="auto">
            <a:xfrm>
              <a:off x="480" y="1186"/>
              <a:ext cx="3840" cy="3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600" b="1">
                  <a:latin typeface="Book Antiqua" pitchFamily="18" charset="0"/>
                </a:rPr>
                <a:t>1. Identify desired results</a:t>
              </a:r>
              <a:endParaRPr lang="en-US" altLang="en-US" sz="3200" b="1">
                <a:latin typeface="Book Antiqua" pitchFamily="18" charset="0"/>
              </a:endParaRPr>
            </a:p>
          </p:txBody>
        </p:sp>
      </p:grpSp>
      <p:sp>
        <p:nvSpPr>
          <p:cNvPr id="1103878" name="Rectangle 1030"/>
          <p:cNvSpPr>
            <a:spLocks noChangeArrowheads="1"/>
          </p:cNvSpPr>
          <p:nvPr/>
        </p:nvSpPr>
        <p:spPr bwMode="auto">
          <a:xfrm>
            <a:off x="1073150" y="2978150"/>
            <a:ext cx="7378700" cy="10541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777777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3879" name="Rectangle 1031"/>
          <p:cNvSpPr>
            <a:spLocks noChangeArrowheads="1"/>
          </p:cNvSpPr>
          <p:nvPr/>
        </p:nvSpPr>
        <p:spPr bwMode="auto">
          <a:xfrm>
            <a:off x="917575" y="3254375"/>
            <a:ext cx="76168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3200" b="1">
                <a:solidFill>
                  <a:srgbClr val="777777"/>
                </a:solidFill>
                <a:latin typeface="Book Antiqua" pitchFamily="18" charset="0"/>
              </a:rPr>
              <a:t> 2. Determine acceptable evidence</a:t>
            </a:r>
          </a:p>
        </p:txBody>
      </p:sp>
      <p:grpSp>
        <p:nvGrpSpPr>
          <p:cNvPr id="1103880" name="Group 1032"/>
          <p:cNvGrpSpPr>
            <a:grpSpLocks/>
          </p:cNvGrpSpPr>
          <p:nvPr/>
        </p:nvGrpSpPr>
        <p:grpSpPr bwMode="auto">
          <a:xfrm>
            <a:off x="1911350" y="4508500"/>
            <a:ext cx="6769100" cy="1282700"/>
            <a:chOff x="1204" y="2840"/>
            <a:chExt cx="4264" cy="808"/>
          </a:xfrm>
        </p:grpSpPr>
        <p:sp>
          <p:nvSpPr>
            <p:cNvPr id="1103881" name="Rectangle 1033"/>
            <p:cNvSpPr>
              <a:spLocks noChangeArrowheads="1"/>
            </p:cNvSpPr>
            <p:nvPr/>
          </p:nvSpPr>
          <p:spPr bwMode="auto">
            <a:xfrm>
              <a:off x="1204" y="2840"/>
              <a:ext cx="4264" cy="80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3882" name="Rectangle 1034"/>
            <p:cNvSpPr>
              <a:spLocks noChangeArrowheads="1"/>
            </p:cNvSpPr>
            <p:nvPr/>
          </p:nvSpPr>
          <p:spPr bwMode="auto">
            <a:xfrm>
              <a:off x="1248" y="2932"/>
              <a:ext cx="4176" cy="672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777777"/>
                  </a:solidFill>
                  <a:latin typeface="Book Antiqua" pitchFamily="18" charset="0"/>
                </a:rPr>
                <a:t>3. Plan learning experiences </a:t>
              </a:r>
            </a:p>
            <a:p>
              <a:pPr algn="ctr"/>
              <a:r>
                <a:rPr lang="en-US" altLang="en-US" sz="3200" b="1">
                  <a:solidFill>
                    <a:srgbClr val="777777"/>
                  </a:solidFill>
                  <a:latin typeface="Book Antiqua" pitchFamily="18" charset="0"/>
                </a:rPr>
                <a:t>  &amp; instruction</a:t>
              </a:r>
            </a:p>
          </p:txBody>
        </p:sp>
      </p:grpSp>
      <p:sp>
        <p:nvSpPr>
          <p:cNvPr id="1103883" name="Rectangle 1035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58113" cy="1143000"/>
          </a:xfrm>
        </p:spPr>
        <p:txBody>
          <a:bodyPr/>
          <a:lstStyle/>
          <a:p>
            <a:r>
              <a:rPr lang="en-US" altLang="en-US"/>
              <a:t>3 Stages of Design, elaborated</a:t>
            </a:r>
          </a:p>
        </p:txBody>
      </p:sp>
      <p:graphicFrame>
        <p:nvGraphicFramePr>
          <p:cNvPr id="1103884" name="Object 1036">
            <a:hlinkClick r:id="rId4" action="ppaction://hlinkpres?slideindex=2&amp;slidetitle=Portfolios - Rationale"/>
          </p:cNvPr>
          <p:cNvGraphicFramePr>
            <a:graphicFrameLocks noChangeAspect="1"/>
          </p:cNvGraphicFramePr>
          <p:nvPr/>
        </p:nvGraphicFramePr>
        <p:xfrm>
          <a:off x="7162800" y="152400"/>
          <a:ext cx="1651000" cy="1084263"/>
        </p:xfrm>
        <a:graphic>
          <a:graphicData uri="http://schemas.openxmlformats.org/presentationml/2006/ole">
            <p:oleObj spid="_x0000_s1103884" name="Clip" r:id="rId5" imgW="4368800" imgH="2870200" progId="MS_ClipArt_Gallery.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17" name="Rectangle 21"/>
          <p:cNvSpPr>
            <a:spLocks noGrp="1" noChangeArrowheads="1"/>
          </p:cNvSpPr>
          <p:nvPr>
            <p:ph type="title"/>
          </p:nvPr>
        </p:nvSpPr>
        <p:spPr>
          <a:xfrm>
            <a:off x="685800" y="219075"/>
            <a:ext cx="7605713" cy="1152525"/>
          </a:xfrm>
        </p:spPr>
        <p:txBody>
          <a:bodyPr/>
          <a:lstStyle/>
          <a:p>
            <a:r>
              <a:rPr lang="en-US" altLang="en-US"/>
              <a:t>Stage 1 –  Identify </a:t>
            </a:r>
            <a:br>
              <a:rPr lang="en-US" altLang="en-US"/>
            </a:br>
            <a:r>
              <a:rPr lang="en-US" altLang="en-US"/>
              <a:t>desired results.</a:t>
            </a:r>
          </a:p>
        </p:txBody>
      </p:sp>
      <p:sp>
        <p:nvSpPr>
          <p:cNvPr id="10651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915400" cy="4876800"/>
          </a:xfrm>
        </p:spPr>
        <p:txBody>
          <a:bodyPr/>
          <a:lstStyle/>
          <a:p>
            <a:r>
              <a:rPr lang="en-US" altLang="en-US"/>
              <a:t>Key: Focus on Big ideas</a:t>
            </a:r>
          </a:p>
          <a:p>
            <a:pPr marL="406400" lvl="1"/>
            <a:r>
              <a:rPr lang="en-US" altLang="en-US" i="1"/>
              <a:t>Enduring Understandings:</a:t>
            </a:r>
            <a:r>
              <a:rPr lang="en-US" altLang="en-US"/>
              <a:t> What specific insights about big ideas do we want students to leave with?</a:t>
            </a:r>
          </a:p>
          <a:p>
            <a:pPr marL="406400" lvl="1">
              <a:lnSpc>
                <a:spcPct val="110000"/>
              </a:lnSpc>
            </a:pPr>
            <a:r>
              <a:rPr lang="en-US" altLang="en-US"/>
              <a:t>What </a:t>
            </a:r>
            <a:r>
              <a:rPr lang="en-US" altLang="en-US" i="1"/>
              <a:t>essential questions</a:t>
            </a:r>
            <a:r>
              <a:rPr lang="en-US" altLang="en-US"/>
              <a:t> will frame the teaching and learning, pointing toward key issues and ideas, and suggest meaningful and provocative inquiry into content?</a:t>
            </a:r>
          </a:p>
          <a:p>
            <a:pPr marL="406400" lvl="1">
              <a:lnSpc>
                <a:spcPct val="110000"/>
              </a:lnSpc>
            </a:pPr>
            <a:r>
              <a:rPr lang="en-US" altLang="en-US"/>
              <a:t>What should students </a:t>
            </a:r>
            <a:r>
              <a:rPr lang="en-US" altLang="en-US" i="1"/>
              <a:t>know and be able to do?</a:t>
            </a:r>
            <a:r>
              <a:rPr lang="en-US" altLang="en-US"/>
              <a:t> </a:t>
            </a:r>
          </a:p>
          <a:p>
            <a:pPr marL="406400" lvl="1">
              <a:lnSpc>
                <a:spcPct val="110000"/>
              </a:lnSpc>
            </a:pPr>
            <a:r>
              <a:rPr lang="en-US" altLang="en-US"/>
              <a:t>What </a:t>
            </a:r>
            <a:r>
              <a:rPr lang="en-US" altLang="en-US" i="1"/>
              <a:t>content standards</a:t>
            </a:r>
            <a:r>
              <a:rPr lang="en-US" altLang="en-US"/>
              <a:t> are addressed explicitly </a:t>
            </a:r>
            <a:br>
              <a:rPr lang="en-US" altLang="en-US"/>
            </a:br>
            <a:r>
              <a:rPr lang="en-US" altLang="en-US"/>
              <a:t>by the unit?</a:t>
            </a:r>
          </a:p>
        </p:txBody>
      </p:sp>
      <p:sp>
        <p:nvSpPr>
          <p:cNvPr id="106521" name="Oval 25"/>
          <p:cNvSpPr>
            <a:spLocks noChangeArrowheads="1"/>
          </p:cNvSpPr>
          <p:nvPr/>
        </p:nvSpPr>
        <p:spPr bwMode="auto">
          <a:xfrm>
            <a:off x="8534400" y="20574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U</a:t>
            </a:r>
          </a:p>
        </p:txBody>
      </p:sp>
      <p:sp>
        <p:nvSpPr>
          <p:cNvPr id="106523" name="Oval 27"/>
          <p:cNvSpPr>
            <a:spLocks noChangeArrowheads="1"/>
          </p:cNvSpPr>
          <p:nvPr/>
        </p:nvSpPr>
        <p:spPr bwMode="auto">
          <a:xfrm>
            <a:off x="8534400" y="4953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K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06525" name="Oval 29"/>
          <p:cNvSpPr>
            <a:spLocks noChangeArrowheads="1"/>
          </p:cNvSpPr>
          <p:nvPr/>
        </p:nvSpPr>
        <p:spPr bwMode="auto">
          <a:xfrm>
            <a:off x="8534400" y="3505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06526" name="Oval 30"/>
          <p:cNvSpPr>
            <a:spLocks noChangeArrowheads="1"/>
          </p:cNvSpPr>
          <p:nvPr/>
        </p:nvSpPr>
        <p:spPr bwMode="auto">
          <a:xfrm>
            <a:off x="8534400" y="5715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CS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5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5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65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65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6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6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6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6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18" grpId="0" build="p" autoUpdateAnimBg="0" advAuto="1000"/>
      <p:bldP spid="106521" grpId="0" animBg="1" autoUpdateAnimBg="0"/>
      <p:bldP spid="106523" grpId="0" animBg="1" autoUpdateAnimBg="0"/>
      <p:bldP spid="106525" grpId="0" animBg="1" autoUpdateAnimBg="0"/>
      <p:bldP spid="106526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26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“big idea” of </a:t>
            </a:r>
            <a:br>
              <a:rPr lang="en-US" altLang="en-US"/>
            </a:br>
            <a:r>
              <a:rPr lang="en-US" altLang="en-US"/>
              <a:t>Stage 1:</a:t>
            </a:r>
          </a:p>
        </p:txBody>
      </p:sp>
      <p:sp>
        <p:nvSpPr>
          <p:cNvPr id="1562627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3505200"/>
          </a:xfrm>
        </p:spPr>
        <p:txBody>
          <a:bodyPr/>
          <a:lstStyle/>
          <a:p>
            <a:r>
              <a:rPr lang="en-US" altLang="en-US"/>
              <a:t>There is a clear focus in the unit </a:t>
            </a:r>
          </a:p>
          <a:p>
            <a:r>
              <a:rPr lang="en-US" altLang="en-US"/>
              <a:t>on the </a:t>
            </a:r>
            <a:r>
              <a:rPr lang="en-US" altLang="en-US">
                <a:solidFill>
                  <a:schemeClr val="tx1"/>
                </a:solidFill>
              </a:rPr>
              <a:t>big ideas</a:t>
            </a:r>
            <a:endParaRPr lang="en-US" altLang="en-US" sz="3200" i="0">
              <a:solidFill>
                <a:schemeClr val="tx2"/>
              </a:solidFill>
            </a:endParaRPr>
          </a:p>
          <a:p>
            <a:r>
              <a:rPr lang="en-US" altLang="en-US" sz="3200" i="0">
                <a:solidFill>
                  <a:schemeClr val="tx2"/>
                </a:solidFill>
              </a:rPr>
              <a:t>Implications:</a:t>
            </a:r>
            <a:endParaRPr lang="en-US" altLang="en-US">
              <a:solidFill>
                <a:schemeClr val="tx2"/>
              </a:solidFill>
            </a:endParaRPr>
          </a:p>
          <a:p>
            <a:pPr marL="406400" lvl="1"/>
            <a:r>
              <a:rPr lang="en-US" altLang="en-US"/>
              <a:t>Organize content around key concepts</a:t>
            </a:r>
          </a:p>
          <a:p>
            <a:pPr marL="406400" lvl="1"/>
            <a:r>
              <a:rPr lang="en-US" altLang="en-US"/>
              <a:t>Show how the big ideas offer a purpose and rationale for the student</a:t>
            </a:r>
          </a:p>
          <a:p>
            <a:pPr marL="406400" lvl="1"/>
            <a:r>
              <a:rPr lang="en-US" altLang="en-US"/>
              <a:t>You will need to “unpack” Content standards in many cases to make the implied big ideas clear</a:t>
            </a:r>
          </a:p>
        </p:txBody>
      </p:sp>
      <p:pic>
        <p:nvPicPr>
          <p:cNvPr id="1562628" name="Picture 2052" descr="Analyze                                                        000025C6GW iBook                       B75035BC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82550"/>
            <a:ext cx="1785938" cy="18986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3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382000" cy="4648200"/>
          </a:xfrm>
        </p:spPr>
        <p:txBody>
          <a:bodyPr/>
          <a:lstStyle/>
          <a:p>
            <a:pPr marL="461963" indent="-461963"/>
            <a:r>
              <a:rPr lang="en-US" altLang="en-US"/>
              <a:t>An understanding is a </a:t>
            </a:r>
          </a:p>
          <a:p>
            <a:pPr marL="461963" indent="-461963"/>
            <a:r>
              <a:rPr lang="en-US" altLang="en-US">
                <a:solidFill>
                  <a:srgbClr val="187534"/>
                </a:solidFill>
              </a:rPr>
              <a:t>“moral of the story”</a:t>
            </a:r>
            <a:r>
              <a:rPr lang="en-US" altLang="en-US"/>
              <a:t> about the big ideas </a:t>
            </a:r>
            <a:endParaRPr lang="en-US" altLang="en-US" sz="1400"/>
          </a:p>
          <a:p>
            <a:pPr marL="862013" lvl="1" indent="-285750">
              <a:lnSpc>
                <a:spcPct val="70000"/>
              </a:lnSpc>
            </a:pPr>
            <a:endParaRPr lang="en-US" altLang="en-US"/>
          </a:p>
          <a:p>
            <a:pPr marL="862013" lvl="1" indent="-285750">
              <a:lnSpc>
                <a:spcPct val="110000"/>
              </a:lnSpc>
            </a:pPr>
            <a:r>
              <a:rPr lang="en-US" altLang="en-US" sz="3200"/>
              <a:t>What </a:t>
            </a:r>
            <a:r>
              <a:rPr lang="en-US" altLang="en-US" sz="3200" b="0" i="1"/>
              <a:t>specific</a:t>
            </a:r>
            <a:r>
              <a:rPr lang="en-US" altLang="en-US" sz="3200"/>
              <a:t> insights will students take away about the the meaning of ‘content’ via big ideas?</a:t>
            </a:r>
            <a:r>
              <a:rPr lang="en-US" altLang="en-US" sz="3600"/>
              <a:t> </a:t>
            </a:r>
          </a:p>
          <a:p>
            <a:pPr marL="862013" lvl="1" indent="-285750">
              <a:lnSpc>
                <a:spcPct val="110000"/>
              </a:lnSpc>
            </a:pPr>
            <a:r>
              <a:rPr lang="en-US" altLang="en-US" sz="3200"/>
              <a:t>Understandings summarize the desired insights we want students to realize</a:t>
            </a:r>
            <a:endParaRPr lang="en-US" altLang="en-US"/>
          </a:p>
        </p:txBody>
      </p:sp>
      <p:sp>
        <p:nvSpPr>
          <p:cNvPr id="178381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001000" cy="1371600"/>
          </a:xfrm>
        </p:spPr>
        <p:txBody>
          <a:bodyPr/>
          <a:lstStyle/>
          <a:p>
            <a:r>
              <a:rPr lang="en-US" altLang="en-US"/>
              <a:t>From Big Ideas to </a:t>
            </a:r>
            <a:r>
              <a:rPr lang="en-US" altLang="en-US" i="1"/>
              <a:t>Understandings</a:t>
            </a:r>
            <a:r>
              <a:rPr lang="en-US" altLang="en-US"/>
              <a:t> about them</a:t>
            </a:r>
          </a:p>
        </p:txBody>
      </p:sp>
      <p:sp>
        <p:nvSpPr>
          <p:cNvPr id="1783812" name="Oval 4"/>
          <p:cNvSpPr>
            <a:spLocks noChangeArrowheads="1"/>
          </p:cNvSpPr>
          <p:nvPr/>
        </p:nvSpPr>
        <p:spPr bwMode="auto">
          <a:xfrm>
            <a:off x="8153400" y="76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U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3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83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783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838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83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83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3810" grpId="0" build="p" autoUpdateAnimBg="0" advAuto="1000"/>
      <p:bldP spid="178381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3931" name="Group 11"/>
          <p:cNvGrpSpPr>
            <a:grpSpLocks/>
          </p:cNvGrpSpPr>
          <p:nvPr/>
        </p:nvGrpSpPr>
        <p:grpSpPr bwMode="auto">
          <a:xfrm>
            <a:off x="533400" y="1828800"/>
            <a:ext cx="6324600" cy="762000"/>
            <a:chOff x="336" y="1152"/>
            <a:chExt cx="3984" cy="480"/>
          </a:xfrm>
        </p:grpSpPr>
        <p:sp>
          <p:nvSpPr>
            <p:cNvPr id="593922" name="Rectangle 2"/>
            <p:cNvSpPr>
              <a:spLocks noChangeArrowheads="1"/>
            </p:cNvSpPr>
            <p:nvPr/>
          </p:nvSpPr>
          <p:spPr bwMode="auto">
            <a:xfrm>
              <a:off x="336" y="1152"/>
              <a:ext cx="3928" cy="480"/>
            </a:xfrm>
            <a:prstGeom prst="rect">
              <a:avLst/>
            </a:prstGeom>
            <a:solidFill>
              <a:srgbClr val="66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sz="2500" i="1">
                <a:latin typeface="TektoMMObl_503 BD 850 EX" charset="0"/>
              </a:endParaRPr>
            </a:p>
          </p:txBody>
        </p:sp>
        <p:sp>
          <p:nvSpPr>
            <p:cNvPr id="593925" name="Rectangle 5"/>
            <p:cNvSpPr>
              <a:spLocks noChangeArrowheads="1"/>
            </p:cNvSpPr>
            <p:nvPr/>
          </p:nvSpPr>
          <p:spPr bwMode="auto">
            <a:xfrm>
              <a:off x="480" y="1186"/>
              <a:ext cx="3840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latin typeface="Book Antiqua" pitchFamily="18" charset="0"/>
                </a:rPr>
                <a:t>1. Identify desired results</a:t>
              </a:r>
            </a:p>
          </p:txBody>
        </p:sp>
      </p:grpSp>
      <p:grpSp>
        <p:nvGrpSpPr>
          <p:cNvPr id="593932" name="Group 12"/>
          <p:cNvGrpSpPr>
            <a:grpSpLocks/>
          </p:cNvGrpSpPr>
          <p:nvPr/>
        </p:nvGrpSpPr>
        <p:grpSpPr bwMode="auto">
          <a:xfrm>
            <a:off x="917575" y="2978150"/>
            <a:ext cx="7616825" cy="1054100"/>
            <a:chOff x="578" y="1876"/>
            <a:chExt cx="4798" cy="664"/>
          </a:xfrm>
        </p:grpSpPr>
        <p:sp>
          <p:nvSpPr>
            <p:cNvPr id="593923" name="Rectangle 3"/>
            <p:cNvSpPr>
              <a:spLocks noChangeArrowheads="1"/>
            </p:cNvSpPr>
            <p:nvPr/>
          </p:nvSpPr>
          <p:spPr bwMode="auto">
            <a:xfrm>
              <a:off x="676" y="1876"/>
              <a:ext cx="4648" cy="66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CC99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26" name="Rectangle 6"/>
            <p:cNvSpPr>
              <a:spLocks noChangeArrowheads="1"/>
            </p:cNvSpPr>
            <p:nvPr/>
          </p:nvSpPr>
          <p:spPr bwMode="auto">
            <a:xfrm>
              <a:off x="578" y="2050"/>
              <a:ext cx="4798" cy="36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latin typeface="Book Antiqua" pitchFamily="18" charset="0"/>
                </a:rPr>
                <a:t> 2. Determine acceptable evidence</a:t>
              </a:r>
            </a:p>
          </p:txBody>
        </p:sp>
      </p:grpSp>
      <p:grpSp>
        <p:nvGrpSpPr>
          <p:cNvPr id="593933" name="Group 13"/>
          <p:cNvGrpSpPr>
            <a:grpSpLocks/>
          </p:cNvGrpSpPr>
          <p:nvPr/>
        </p:nvGrpSpPr>
        <p:grpSpPr bwMode="auto">
          <a:xfrm>
            <a:off x="1911350" y="4508500"/>
            <a:ext cx="6769100" cy="1282700"/>
            <a:chOff x="1204" y="2840"/>
            <a:chExt cx="4264" cy="808"/>
          </a:xfrm>
        </p:grpSpPr>
        <p:sp>
          <p:nvSpPr>
            <p:cNvPr id="593924" name="Rectangle 4"/>
            <p:cNvSpPr>
              <a:spLocks noChangeArrowheads="1"/>
            </p:cNvSpPr>
            <p:nvPr/>
          </p:nvSpPr>
          <p:spPr bwMode="auto">
            <a:xfrm>
              <a:off x="1204" y="2840"/>
              <a:ext cx="4264" cy="808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3927" name="Rectangle 7"/>
            <p:cNvSpPr>
              <a:spLocks noChangeArrowheads="1"/>
            </p:cNvSpPr>
            <p:nvPr/>
          </p:nvSpPr>
          <p:spPr bwMode="auto">
            <a:xfrm>
              <a:off x="1248" y="2932"/>
              <a:ext cx="4176" cy="67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latin typeface="Book Antiqua" pitchFamily="18" charset="0"/>
                </a:rPr>
                <a:t>3. Plan learning experiences </a:t>
              </a:r>
            </a:p>
            <a:p>
              <a:pPr algn="ctr"/>
              <a:r>
                <a:rPr lang="en-US" altLang="en-US" sz="3200" b="1">
                  <a:latin typeface="Book Antiqua" pitchFamily="18" charset="0"/>
                </a:rPr>
                <a:t>  &amp; instruction</a:t>
              </a:r>
            </a:p>
          </p:txBody>
        </p:sp>
      </p:grpSp>
      <p:sp>
        <p:nvSpPr>
          <p:cNvPr id="593929" name="Rectangle 9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58113" cy="1447800"/>
          </a:xfrm>
        </p:spPr>
        <p:txBody>
          <a:bodyPr/>
          <a:lstStyle/>
          <a:p>
            <a:r>
              <a:rPr lang="en-US" altLang="en-US"/>
              <a:t>3 Stages of </a:t>
            </a:r>
            <a:br>
              <a:rPr lang="en-US" altLang="en-US"/>
            </a:br>
            <a:r>
              <a:rPr lang="en-US" altLang="en-US"/>
              <a:t>(“Backward”) Design</a:t>
            </a:r>
          </a:p>
        </p:txBody>
      </p:sp>
      <p:graphicFrame>
        <p:nvGraphicFramePr>
          <p:cNvPr id="593930" name="Object 10">
            <a:hlinkClick r:id="rId4" action="ppaction://hlinkpres?slideindex=2&amp;slidetitle=Portfolios - Rationale"/>
          </p:cNvPr>
          <p:cNvGraphicFramePr>
            <a:graphicFrameLocks noChangeAspect="1"/>
          </p:cNvGraphicFramePr>
          <p:nvPr/>
        </p:nvGraphicFramePr>
        <p:xfrm>
          <a:off x="7162800" y="152400"/>
          <a:ext cx="1651000" cy="1084263"/>
        </p:xfrm>
        <a:graphic>
          <a:graphicData uri="http://schemas.openxmlformats.org/presentationml/2006/ole">
            <p:oleObj spid="_x0000_s593930" name="Clip" r:id="rId5" imgW="4368800" imgH="2870200" progId="MS_ClipArt_Gallery.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39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39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939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Understanding, defined: </a:t>
            </a:r>
            <a:br>
              <a:rPr lang="en-US" altLang="en-US"/>
            </a:br>
            <a:r>
              <a:rPr lang="en-US" altLang="en-US"/>
              <a:t>They are...</a:t>
            </a:r>
          </a:p>
        </p:txBody>
      </p:sp>
      <p:sp>
        <p:nvSpPr>
          <p:cNvPr id="178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447800"/>
            <a:ext cx="7986712" cy="4200525"/>
          </a:xfrm>
        </p:spPr>
        <p:txBody>
          <a:bodyPr/>
          <a:lstStyle/>
          <a:p>
            <a:pPr lvl="1"/>
            <a:r>
              <a:rPr lang="en-US" altLang="en-US">
                <a:solidFill>
                  <a:schemeClr val="tx2"/>
                </a:solidFill>
              </a:rPr>
              <a:t>specific generalizations</a:t>
            </a:r>
            <a:r>
              <a:rPr lang="en-US" altLang="en-US">
                <a:solidFill>
                  <a:srgbClr val="000000"/>
                </a:solidFill>
              </a:rPr>
              <a:t> about the “big ideas.” They summarize the key meanings, inferences, and importance of the ‘content’</a:t>
            </a:r>
            <a:endParaRPr lang="en-US" altLang="en-US"/>
          </a:p>
          <a:p>
            <a:pPr lvl="1"/>
            <a:r>
              <a:rPr lang="en-US" altLang="en-US">
                <a:solidFill>
                  <a:srgbClr val="000000"/>
                </a:solidFill>
              </a:rPr>
              <a:t>deliberately framed as a </a:t>
            </a:r>
            <a:r>
              <a:rPr lang="en-US" altLang="en-US">
                <a:solidFill>
                  <a:schemeClr val="tx2"/>
                </a:solidFill>
              </a:rPr>
              <a:t>full sentence “moral of the story”</a:t>
            </a:r>
            <a:r>
              <a:rPr lang="en-US" altLang="en-US" b="0" i="1">
                <a:solidFill>
                  <a:srgbClr val="000000"/>
                </a:solidFill>
              </a:rPr>
              <a:t> – </a:t>
            </a:r>
            <a:r>
              <a:rPr lang="en-US" altLang="en-US" i="1"/>
              <a:t>“Students will understand </a:t>
            </a:r>
            <a:r>
              <a:rPr lang="en-US" altLang="en-US" sz="3200" i="1">
                <a:solidFill>
                  <a:srgbClr val="A50021"/>
                </a:solidFill>
              </a:rPr>
              <a:t>THAT</a:t>
            </a:r>
            <a:r>
              <a:rPr lang="en-US" altLang="en-US" i="1"/>
              <a:t>…”</a:t>
            </a:r>
          </a:p>
          <a:p>
            <a:pPr lvl="1"/>
            <a:r>
              <a:rPr lang="en-US" altLang="en-US">
                <a:solidFill>
                  <a:schemeClr val="tx2"/>
                </a:solidFill>
              </a:rPr>
              <a:t>Require “uncoverage”</a:t>
            </a:r>
            <a:r>
              <a:rPr lang="en-US" altLang="en-US">
                <a:solidFill>
                  <a:srgbClr val="000000"/>
                </a:solidFill>
              </a:rPr>
              <a:t> </a:t>
            </a:r>
            <a:r>
              <a:rPr lang="en-US" altLang="en-US"/>
              <a:t>because</a:t>
            </a:r>
            <a:r>
              <a:rPr lang="en-US" altLang="en-US">
                <a:solidFill>
                  <a:srgbClr val="000000"/>
                </a:solidFill>
              </a:rPr>
              <a:t> they are not “facts” to the novice, but </a:t>
            </a:r>
            <a:r>
              <a:rPr lang="en-US" altLang="en-US">
                <a:solidFill>
                  <a:schemeClr val="tx2"/>
                </a:solidFill>
              </a:rPr>
              <a:t>unobvious inferences</a:t>
            </a:r>
            <a:r>
              <a:rPr lang="en-US" altLang="en-US">
                <a:solidFill>
                  <a:srgbClr val="000000"/>
                </a:solidFill>
              </a:rPr>
              <a:t> drawn from facts - </a:t>
            </a:r>
            <a:r>
              <a:rPr lang="en-US" altLang="en-US">
                <a:solidFill>
                  <a:schemeClr val="tx2"/>
                </a:solidFill>
              </a:rPr>
              <a:t>counter-intuitive</a:t>
            </a:r>
            <a:r>
              <a:rPr lang="en-US" altLang="en-US">
                <a:solidFill>
                  <a:srgbClr val="000000"/>
                </a:solidFill>
              </a:rPr>
              <a:t> &amp; easily misunderstood</a:t>
            </a: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58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4876800"/>
            <a:ext cx="1338263" cy="160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858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Understandings: examples...</a:t>
            </a:r>
          </a:p>
        </p:txBody>
      </p:sp>
      <p:sp>
        <p:nvSpPr>
          <p:cNvPr id="178586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49530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3000"/>
              <a:t>Great artists often break with conventions to better express what they see and feel.</a:t>
            </a:r>
          </a:p>
          <a:p>
            <a:pPr lvl="1">
              <a:lnSpc>
                <a:spcPct val="80000"/>
              </a:lnSpc>
            </a:pPr>
            <a:r>
              <a:rPr lang="en-US" altLang="en-US" sz="3000"/>
              <a:t>Price is a function of supply and demand.</a:t>
            </a:r>
          </a:p>
          <a:p>
            <a:pPr lvl="1">
              <a:lnSpc>
                <a:spcPct val="80000"/>
              </a:lnSpc>
            </a:pPr>
            <a:r>
              <a:rPr lang="en-US" altLang="en-US" sz="3000"/>
              <a:t>Friendships can be deepened or undone by hard times</a:t>
            </a:r>
          </a:p>
          <a:p>
            <a:pPr lvl="1">
              <a:lnSpc>
                <a:spcPct val="80000"/>
              </a:lnSpc>
            </a:pPr>
            <a:r>
              <a:rPr lang="en-US" altLang="en-US" sz="3000"/>
              <a:t>History is the story told by the “winners”</a:t>
            </a:r>
          </a:p>
          <a:p>
            <a:pPr lvl="1">
              <a:lnSpc>
                <a:spcPct val="80000"/>
              </a:lnSpc>
            </a:pPr>
            <a:r>
              <a:rPr lang="en-US" altLang="en-US" sz="3000"/>
              <a:t>F = ma (weight is not mass)</a:t>
            </a:r>
          </a:p>
          <a:p>
            <a:pPr lvl="1">
              <a:lnSpc>
                <a:spcPct val="80000"/>
              </a:lnSpc>
            </a:pPr>
            <a:r>
              <a:rPr lang="en-US" altLang="en-US" sz="3000"/>
              <a:t>Math models simplify physical relations – and even sometimes </a:t>
            </a:r>
            <a:r>
              <a:rPr lang="en-US" altLang="en-US" sz="3000" i="1"/>
              <a:t>distort</a:t>
            </a:r>
            <a:r>
              <a:rPr lang="en-US" altLang="en-US" sz="3000"/>
              <a:t> relations – to deepen our understanding of them</a:t>
            </a:r>
          </a:p>
          <a:p>
            <a:pPr lvl="1">
              <a:lnSpc>
                <a:spcPct val="80000"/>
              </a:lnSpc>
            </a:pPr>
            <a:r>
              <a:rPr lang="en-US" altLang="en-US" sz="3000"/>
              <a:t>The storyteller rarely tells the meaning </a:t>
            </a:r>
            <a:br>
              <a:rPr lang="en-US" altLang="en-US" sz="3000"/>
            </a:br>
            <a:r>
              <a:rPr lang="en-US" altLang="en-US" sz="3000"/>
              <a:t>of the story</a:t>
            </a:r>
            <a:endParaRPr lang="en-US" altLang="en-US"/>
          </a:p>
        </p:txBody>
      </p:sp>
      <p:sp>
        <p:nvSpPr>
          <p:cNvPr id="1785861" name="Oval 5"/>
          <p:cNvSpPr>
            <a:spLocks noChangeArrowheads="1"/>
          </p:cNvSpPr>
          <p:nvPr/>
        </p:nvSpPr>
        <p:spPr bwMode="auto">
          <a:xfrm>
            <a:off x="8153400" y="76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U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8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8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8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8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8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8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58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85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85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5860" grpId="0" build="p" bldLvl="2" autoUpdateAnimBg="0" advAuto="1000"/>
      <p:bldP spid="1785861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Knowledge vs. Understanding</a:t>
            </a:r>
          </a:p>
        </p:txBody>
      </p:sp>
      <p:sp>
        <p:nvSpPr>
          <p:cNvPr id="1792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447800"/>
            <a:ext cx="8596313" cy="4200525"/>
          </a:xfrm>
        </p:spPr>
        <p:txBody>
          <a:bodyPr/>
          <a:lstStyle/>
          <a:p>
            <a:pPr lvl="1"/>
            <a:r>
              <a:rPr lang="en-US" altLang="en-US"/>
              <a:t>An understanding is an </a:t>
            </a:r>
            <a:r>
              <a:rPr lang="en-US" altLang="en-US" i="1"/>
              <a:t>unobvious and important inference</a:t>
            </a:r>
            <a:r>
              <a:rPr lang="en-US" altLang="en-US" b="0"/>
              <a:t>, needing “uncoverage” in the unit;  knowledge is a set of established “facts”.</a:t>
            </a:r>
          </a:p>
          <a:p>
            <a:pPr lvl="1"/>
            <a:r>
              <a:rPr lang="en-US" altLang="en-US"/>
              <a:t>Understandings make sense of facts, skills, and ideas: they tell us what our knowledge </a:t>
            </a:r>
            <a:r>
              <a:rPr lang="en-US" altLang="en-US" i="1"/>
              <a:t>means</a:t>
            </a:r>
            <a:r>
              <a:rPr lang="en-US" altLang="en-US" b="0" i="1"/>
              <a:t>; </a:t>
            </a:r>
            <a:r>
              <a:rPr lang="en-US" altLang="en-US"/>
              <a:t>they</a:t>
            </a:r>
            <a:r>
              <a:rPr lang="en-US" altLang="en-US" b="0" i="1"/>
              <a:t> </a:t>
            </a:r>
            <a:r>
              <a:rPr lang="en-US" altLang="en-US" i="1"/>
              <a:t>‘connect the dots’</a:t>
            </a:r>
            <a:endParaRPr lang="en-US" altLang="en-US" b="0"/>
          </a:p>
          <a:p>
            <a:pPr lvl="1"/>
            <a:r>
              <a:rPr lang="en-US" altLang="en-US"/>
              <a:t>Any understandings are inherently fallible “theories”; knowledge consists of the accepted “facts” upon which a “theory” is based and the “facts” which a “theory” yields.</a:t>
            </a:r>
          </a:p>
        </p:txBody>
      </p:sp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7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Essential Questions</a:t>
            </a:r>
          </a:p>
        </p:txBody>
      </p:sp>
      <p:sp>
        <p:nvSpPr>
          <p:cNvPr id="1787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596313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questions –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are </a:t>
            </a:r>
            <a:r>
              <a:rPr lang="en-US" altLang="en-US">
                <a:solidFill>
                  <a:srgbClr val="A50021"/>
                </a:solidFill>
              </a:rPr>
              <a:t>arguable</a:t>
            </a:r>
            <a:r>
              <a:rPr lang="en-US" altLang="en-US"/>
              <a:t> - and </a:t>
            </a:r>
            <a:r>
              <a:rPr lang="en-US" altLang="en-US" i="1"/>
              <a:t>important</a:t>
            </a:r>
            <a:r>
              <a:rPr lang="en-US" altLang="en-US"/>
              <a:t> to argue about?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are at the heart of the subject?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recur - and </a:t>
            </a:r>
            <a:r>
              <a:rPr lang="en-US" altLang="en-US" i="1"/>
              <a:t>should</a:t>
            </a:r>
            <a:r>
              <a:rPr lang="en-US" altLang="en-US"/>
              <a:t> recur - in professional work, adult life, as well as in classroom inquiry?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raise </a:t>
            </a:r>
            <a:r>
              <a:rPr lang="en-US" altLang="en-US">
                <a:solidFill>
                  <a:srgbClr val="A50021"/>
                </a:solidFill>
              </a:rPr>
              <a:t>more</a:t>
            </a:r>
            <a:r>
              <a:rPr lang="en-US" altLang="en-US"/>
              <a:t> questions – provoking and sustaining engaged inquiry?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often raise important conceptual or philosophical issues?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can provide organizing purpose for meaningful &amp; connected learning?</a:t>
            </a:r>
          </a:p>
        </p:txBody>
      </p:sp>
      <p:sp>
        <p:nvSpPr>
          <p:cNvPr id="1787908" name="Oval 4"/>
          <p:cNvSpPr>
            <a:spLocks noChangeArrowheads="1"/>
          </p:cNvSpPr>
          <p:nvPr/>
        </p:nvSpPr>
        <p:spPr bwMode="auto">
          <a:xfrm>
            <a:off x="8077200" y="76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79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8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8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7907" grpId="0" build="p" bldLvl="2" autoUpdateAnimBg="0" advAuto="1000"/>
      <p:bldP spid="1787908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9954" name="Rectangle 2"/>
          <p:cNvSpPr>
            <a:spLocks noChangeArrowheads="1"/>
          </p:cNvSpPr>
          <p:nvPr/>
        </p:nvSpPr>
        <p:spPr bwMode="auto">
          <a:xfrm>
            <a:off x="228600" y="1524000"/>
            <a:ext cx="4191000" cy="464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995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Essential vs. “leading” Q’s used in teaching (Stage 3)</a:t>
            </a:r>
          </a:p>
        </p:txBody>
      </p:sp>
      <p:sp>
        <p:nvSpPr>
          <p:cNvPr id="178995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524000"/>
            <a:ext cx="4176713" cy="4200525"/>
          </a:xfrm>
        </p:spPr>
        <p:txBody>
          <a:bodyPr/>
          <a:lstStyle/>
          <a:p>
            <a:r>
              <a:rPr lang="en-US" altLang="en-US" sz="3200"/>
              <a:t>Essential </a:t>
            </a:r>
            <a:r>
              <a:rPr lang="en-US" altLang="en-US" sz="3200">
                <a:solidFill>
                  <a:schemeClr val="tx1"/>
                </a:solidFill>
              </a:rPr>
              <a:t>- STAGE 1</a:t>
            </a:r>
            <a:endParaRPr lang="en-US" altLang="en-US" sz="3200"/>
          </a:p>
          <a:p>
            <a:pPr lvl="1"/>
            <a:r>
              <a:rPr lang="en-US" altLang="en-US" sz="2800"/>
              <a:t>Asked to be argued</a:t>
            </a:r>
          </a:p>
          <a:p>
            <a:pPr lvl="1"/>
            <a:r>
              <a:rPr lang="en-US" altLang="en-US" sz="2800"/>
              <a:t>Designed to “uncover” new ideas, views, lines of argument</a:t>
            </a:r>
          </a:p>
          <a:p>
            <a:pPr lvl="1"/>
            <a:r>
              <a:rPr lang="en-US" altLang="en-US" sz="2800"/>
              <a:t>Set up inquiry, heading to new understandings</a:t>
            </a:r>
          </a:p>
        </p:txBody>
      </p:sp>
      <p:sp>
        <p:nvSpPr>
          <p:cNvPr id="178995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524000"/>
            <a:ext cx="4495800" cy="4800600"/>
          </a:xfrm>
        </p:spPr>
        <p:txBody>
          <a:bodyPr/>
          <a:lstStyle/>
          <a:p>
            <a:r>
              <a:rPr lang="en-US" altLang="en-US" sz="3200"/>
              <a:t>Leading </a:t>
            </a:r>
            <a:r>
              <a:rPr lang="en-US" altLang="en-US" sz="3200">
                <a:solidFill>
                  <a:schemeClr val="tx1"/>
                </a:solidFill>
              </a:rPr>
              <a:t>- STAGE 3</a:t>
            </a:r>
            <a:endParaRPr lang="en-US" altLang="en-US" sz="3200"/>
          </a:p>
          <a:p>
            <a:pPr lvl="1"/>
            <a:r>
              <a:rPr lang="en-US" altLang="en-US" sz="2800"/>
              <a:t>Asked as a reminder, to prompt recall </a:t>
            </a:r>
          </a:p>
          <a:p>
            <a:pPr lvl="1"/>
            <a:r>
              <a:rPr lang="en-US" altLang="en-US" sz="2800"/>
              <a:t>Designed to “cover” knowledge</a:t>
            </a:r>
          </a:p>
          <a:p>
            <a:pPr lvl="1"/>
            <a:r>
              <a:rPr lang="en-US" altLang="en-US" sz="2800"/>
              <a:t>Point to a single, straightforward fact - a rhetorical question</a:t>
            </a:r>
            <a:endParaRPr lang="en-US" altLang="en-US"/>
          </a:p>
        </p:txBody>
      </p:sp>
      <p:sp>
        <p:nvSpPr>
          <p:cNvPr id="1789958" name="Rectangle 6"/>
          <p:cNvSpPr>
            <a:spLocks noChangeArrowheads="1"/>
          </p:cNvSpPr>
          <p:nvPr/>
        </p:nvSpPr>
        <p:spPr bwMode="auto">
          <a:xfrm>
            <a:off x="4724400" y="1524000"/>
            <a:ext cx="4191000" cy="464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Sample Essential Questions:</a:t>
            </a:r>
          </a:p>
        </p:txBody>
      </p:sp>
      <p:sp>
        <p:nvSpPr>
          <p:cNvPr id="1790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9530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en-US" sz="3200"/>
              <a:t>Who are my true friends - and how do I know for sure?</a:t>
            </a:r>
          </a:p>
          <a:p>
            <a:pPr lvl="1">
              <a:lnSpc>
                <a:spcPct val="80000"/>
              </a:lnSpc>
            </a:pPr>
            <a:r>
              <a:rPr lang="en-US" altLang="en-US" sz="3200"/>
              <a:t>How “rational” is the market?</a:t>
            </a:r>
          </a:p>
          <a:p>
            <a:pPr lvl="1">
              <a:lnSpc>
                <a:spcPct val="80000"/>
              </a:lnSpc>
            </a:pPr>
            <a:r>
              <a:rPr lang="en-US" altLang="en-US" sz="3200"/>
              <a:t>Does a good read differ from a ‘great book’? Why are some books fads, and others classics? </a:t>
            </a:r>
          </a:p>
          <a:p>
            <a:pPr lvl="1">
              <a:lnSpc>
                <a:spcPct val="80000"/>
              </a:lnSpc>
            </a:pPr>
            <a:r>
              <a:rPr lang="en-US" altLang="en-US" sz="3200"/>
              <a:t>To what extent is geography destiny? </a:t>
            </a:r>
          </a:p>
          <a:p>
            <a:pPr lvl="1">
              <a:lnSpc>
                <a:spcPct val="80000"/>
              </a:lnSpc>
            </a:pPr>
            <a:r>
              <a:rPr lang="en-US" altLang="en-US" sz="3200"/>
              <a:t>Should an axiom be obvious?</a:t>
            </a:r>
            <a:r>
              <a:rPr lang="en-US" altLang="en-US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3200"/>
              <a:t>How different is a scientific theory from a plausible belief?</a:t>
            </a:r>
          </a:p>
          <a:p>
            <a:pPr lvl="1">
              <a:lnSpc>
                <a:spcPct val="80000"/>
              </a:lnSpc>
            </a:pPr>
            <a:r>
              <a:rPr lang="en-US" altLang="en-US" sz="3200"/>
              <a:t>What is the government’s proper role?</a:t>
            </a:r>
          </a:p>
        </p:txBody>
      </p:sp>
      <p:sp>
        <p:nvSpPr>
          <p:cNvPr id="1790980" name="Oval 4"/>
          <p:cNvSpPr>
            <a:spLocks noChangeArrowheads="1"/>
          </p:cNvSpPr>
          <p:nvPr/>
        </p:nvSpPr>
        <p:spPr bwMode="auto">
          <a:xfrm>
            <a:off x="8077200" y="76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9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9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9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9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90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500"/>
                            </p:stCondLst>
                            <p:childTnLst>
                              <p:par>
                                <p:cTn id="33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90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90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0979" grpId="0" build="p" bldLvl="2" autoUpdateAnimBg="0" advAuto="1000"/>
      <p:bldP spid="179098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5922" name="Group 2"/>
          <p:cNvGrpSpPr>
            <a:grpSpLocks/>
          </p:cNvGrpSpPr>
          <p:nvPr/>
        </p:nvGrpSpPr>
        <p:grpSpPr bwMode="auto">
          <a:xfrm>
            <a:off x="533400" y="1828800"/>
            <a:ext cx="6324600" cy="762000"/>
            <a:chOff x="336" y="1152"/>
            <a:chExt cx="3984" cy="480"/>
          </a:xfrm>
        </p:grpSpPr>
        <p:sp>
          <p:nvSpPr>
            <p:cNvPr id="1105923" name="Rectangle 3"/>
            <p:cNvSpPr>
              <a:spLocks noChangeArrowheads="1"/>
            </p:cNvSpPr>
            <p:nvPr/>
          </p:nvSpPr>
          <p:spPr bwMode="auto">
            <a:xfrm>
              <a:off x="336" y="1152"/>
              <a:ext cx="3928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sz="2500" i="1">
                <a:solidFill>
                  <a:srgbClr val="777777"/>
                </a:solidFill>
                <a:latin typeface="TektoMMObl_503 BD 850 EX" charset="0"/>
              </a:endParaRPr>
            </a:p>
          </p:txBody>
        </p:sp>
        <p:sp>
          <p:nvSpPr>
            <p:cNvPr id="1105924" name="Rectangle 4"/>
            <p:cNvSpPr>
              <a:spLocks noChangeArrowheads="1"/>
            </p:cNvSpPr>
            <p:nvPr/>
          </p:nvSpPr>
          <p:spPr bwMode="auto">
            <a:xfrm>
              <a:off x="480" y="1186"/>
              <a:ext cx="3840" cy="364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777777"/>
                  </a:solidFill>
                  <a:latin typeface="Book Antiqua" pitchFamily="18" charset="0"/>
                </a:rPr>
                <a:t>1. Identify desired results</a:t>
              </a:r>
            </a:p>
          </p:txBody>
        </p:sp>
      </p:grpSp>
      <p:grpSp>
        <p:nvGrpSpPr>
          <p:cNvPr id="1105925" name="Group 5"/>
          <p:cNvGrpSpPr>
            <a:grpSpLocks/>
          </p:cNvGrpSpPr>
          <p:nvPr/>
        </p:nvGrpSpPr>
        <p:grpSpPr bwMode="auto">
          <a:xfrm>
            <a:off x="917575" y="2978150"/>
            <a:ext cx="7616825" cy="1054100"/>
            <a:chOff x="578" y="1876"/>
            <a:chExt cx="4798" cy="664"/>
          </a:xfrm>
        </p:grpSpPr>
        <p:sp>
          <p:nvSpPr>
            <p:cNvPr id="1105926" name="Rectangle 6"/>
            <p:cNvSpPr>
              <a:spLocks noChangeArrowheads="1"/>
            </p:cNvSpPr>
            <p:nvPr/>
          </p:nvSpPr>
          <p:spPr bwMode="auto">
            <a:xfrm>
              <a:off x="676" y="1876"/>
              <a:ext cx="4648" cy="66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CC9900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27" name="Rectangle 7"/>
            <p:cNvSpPr>
              <a:spLocks noChangeArrowheads="1"/>
            </p:cNvSpPr>
            <p:nvPr/>
          </p:nvSpPr>
          <p:spPr bwMode="auto">
            <a:xfrm>
              <a:off x="578" y="2050"/>
              <a:ext cx="4798" cy="40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600" b="1">
                  <a:latin typeface="Book Antiqua" pitchFamily="18" charset="0"/>
                </a:rPr>
                <a:t> 2. Determine acceptable evidence</a:t>
              </a:r>
              <a:endParaRPr lang="en-US" altLang="en-US" sz="3200" b="1">
                <a:latin typeface="Book Antiqua" pitchFamily="18" charset="0"/>
              </a:endParaRPr>
            </a:p>
          </p:txBody>
        </p:sp>
      </p:grpSp>
      <p:grpSp>
        <p:nvGrpSpPr>
          <p:cNvPr id="1105928" name="Group 8"/>
          <p:cNvGrpSpPr>
            <a:grpSpLocks/>
          </p:cNvGrpSpPr>
          <p:nvPr/>
        </p:nvGrpSpPr>
        <p:grpSpPr bwMode="auto">
          <a:xfrm>
            <a:off x="1911350" y="4508500"/>
            <a:ext cx="6769100" cy="1282700"/>
            <a:chOff x="1204" y="2840"/>
            <a:chExt cx="4264" cy="808"/>
          </a:xfrm>
        </p:grpSpPr>
        <p:sp>
          <p:nvSpPr>
            <p:cNvPr id="1105929" name="Rectangle 9"/>
            <p:cNvSpPr>
              <a:spLocks noChangeArrowheads="1"/>
            </p:cNvSpPr>
            <p:nvPr/>
          </p:nvSpPr>
          <p:spPr bwMode="auto">
            <a:xfrm>
              <a:off x="1204" y="2840"/>
              <a:ext cx="4264" cy="808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5930" name="Rectangle 10"/>
            <p:cNvSpPr>
              <a:spLocks noChangeArrowheads="1"/>
            </p:cNvSpPr>
            <p:nvPr/>
          </p:nvSpPr>
          <p:spPr bwMode="auto">
            <a:xfrm>
              <a:off x="1248" y="2932"/>
              <a:ext cx="4176" cy="672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solidFill>
                    <a:srgbClr val="777777"/>
                  </a:solidFill>
                  <a:latin typeface="Book Antiqua" pitchFamily="18" charset="0"/>
                </a:rPr>
                <a:t>3. Plan learning experiences </a:t>
              </a:r>
            </a:p>
            <a:p>
              <a:pPr algn="ctr"/>
              <a:r>
                <a:rPr lang="en-US" altLang="en-US" sz="3200" b="1">
                  <a:solidFill>
                    <a:srgbClr val="777777"/>
                  </a:solidFill>
                  <a:latin typeface="Book Antiqua" pitchFamily="18" charset="0"/>
                </a:rPr>
                <a:t>  &amp; instruction</a:t>
              </a:r>
            </a:p>
          </p:txBody>
        </p:sp>
      </p:grpSp>
      <p:sp>
        <p:nvSpPr>
          <p:cNvPr id="1105931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758113" cy="762000"/>
          </a:xfrm>
        </p:spPr>
        <p:txBody>
          <a:bodyPr/>
          <a:lstStyle/>
          <a:p>
            <a:r>
              <a:rPr lang="en-US" altLang="en-US"/>
              <a:t>3 Stages of Design: </a:t>
            </a:r>
            <a:br>
              <a:rPr lang="en-US" altLang="en-US"/>
            </a:br>
            <a:r>
              <a:rPr lang="en-US" altLang="en-US"/>
              <a:t>Stage 2</a:t>
            </a:r>
          </a:p>
        </p:txBody>
      </p:sp>
      <p:graphicFrame>
        <p:nvGraphicFramePr>
          <p:cNvPr id="1105932" name="Object 12">
            <a:hlinkClick r:id="rId4" action="ppaction://hlinkpres?slideindex=2&amp;slidetitle=Portfolios - Rationale"/>
          </p:cNvPr>
          <p:cNvGraphicFramePr>
            <a:graphicFrameLocks noChangeAspect="1"/>
          </p:cNvGraphicFramePr>
          <p:nvPr/>
        </p:nvGraphicFramePr>
        <p:xfrm>
          <a:off x="7162800" y="152400"/>
          <a:ext cx="1651000" cy="1084263"/>
        </p:xfrm>
        <a:graphic>
          <a:graphicData uri="http://schemas.openxmlformats.org/presentationml/2006/ole">
            <p:oleObj spid="_x0000_s1105932" name="Clip" r:id="rId5" imgW="4368800" imgH="2870200" progId="MS_ClipArt_Gallery.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5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7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Stage 2 –  Assessment Evidence</a:t>
            </a:r>
          </a:p>
        </p:txBody>
      </p:sp>
      <p:sp>
        <p:nvSpPr>
          <p:cNvPr id="1007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447800"/>
            <a:ext cx="7986712" cy="4876800"/>
          </a:xfrm>
        </p:spPr>
        <p:txBody>
          <a:bodyPr/>
          <a:lstStyle/>
          <a:p>
            <a:r>
              <a:rPr lang="en-US" altLang="en-US"/>
              <a:t>Template fields ask:</a:t>
            </a:r>
            <a:br>
              <a:rPr lang="en-US" altLang="en-US"/>
            </a:br>
            <a:endParaRPr lang="en-US" altLang="en-US"/>
          </a:p>
          <a:p>
            <a:pPr marL="406400" lvl="1">
              <a:lnSpc>
                <a:spcPct val="110000"/>
              </a:lnSpc>
            </a:pPr>
            <a:r>
              <a:rPr lang="en-US" altLang="en-US"/>
              <a:t>What are key complex performance tasks indicative of understanding?</a:t>
            </a:r>
          </a:p>
          <a:p>
            <a:pPr marL="406400" lvl="1">
              <a:lnSpc>
                <a:spcPct val="110000"/>
              </a:lnSpc>
            </a:pPr>
            <a:r>
              <a:rPr lang="en-US" altLang="en-US"/>
              <a:t>What </a:t>
            </a:r>
            <a:r>
              <a:rPr lang="en-US" altLang="en-US" i="1"/>
              <a:t>other evidence</a:t>
            </a:r>
            <a:r>
              <a:rPr lang="en-US" altLang="en-US"/>
              <a:t> will be collected to build the case for understanding, knowledge, and skill?</a:t>
            </a:r>
          </a:p>
          <a:p>
            <a:pPr marL="406400" lvl="1">
              <a:lnSpc>
                <a:spcPct val="110000"/>
              </a:lnSpc>
            </a:pPr>
            <a:r>
              <a:rPr lang="en-US" altLang="en-US"/>
              <a:t>What rubrics will be used to assess complex performance?</a:t>
            </a:r>
          </a:p>
        </p:txBody>
      </p:sp>
      <p:sp>
        <p:nvSpPr>
          <p:cNvPr id="1007621" name="Oval 5"/>
          <p:cNvSpPr>
            <a:spLocks noChangeArrowheads="1"/>
          </p:cNvSpPr>
          <p:nvPr/>
        </p:nvSpPr>
        <p:spPr bwMode="auto">
          <a:xfrm>
            <a:off x="8153400" y="29718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T</a:t>
            </a:r>
          </a:p>
        </p:txBody>
      </p:sp>
      <p:sp>
        <p:nvSpPr>
          <p:cNvPr id="1007622" name="Oval 6"/>
          <p:cNvSpPr>
            <a:spLocks noChangeArrowheads="1"/>
          </p:cNvSpPr>
          <p:nvPr/>
        </p:nvSpPr>
        <p:spPr bwMode="auto">
          <a:xfrm>
            <a:off x="8229600" y="457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100" b="1">
                <a:solidFill>
                  <a:srgbClr val="FFFFFF"/>
                </a:solidFill>
                <a:latin typeface="Helvetica" charset="0"/>
              </a:rPr>
              <a:t>OE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007623" name="Oval 7"/>
          <p:cNvSpPr>
            <a:spLocks noChangeArrowheads="1"/>
          </p:cNvSpPr>
          <p:nvPr/>
        </p:nvSpPr>
        <p:spPr bwMode="auto">
          <a:xfrm>
            <a:off x="8229600" y="5334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R</a:t>
            </a:r>
            <a:endParaRPr lang="en-US" altLang="en-US" sz="1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0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0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7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7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07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7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7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07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7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7619" grpId="0" build="p" autoUpdateAnimBg="0" advAuto="1000"/>
      <p:bldP spid="1007621" grpId="0" animBg="1" autoUpdateAnimBg="0"/>
      <p:bldP spid="1007622" grpId="0" animBg="1" autoUpdateAnimBg="0"/>
      <p:bldP spid="1007623" grpId="0" animBg="1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0580" name="Picture 3076" descr="Analyze                                                        000025C6GW iBook                       B75035BC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0"/>
            <a:ext cx="1785938" cy="1898650"/>
          </a:xfrm>
          <a:prstGeom prst="rect">
            <a:avLst/>
          </a:prstGeom>
          <a:noFill/>
        </p:spPr>
      </p:pic>
      <p:sp>
        <p:nvSpPr>
          <p:cNvPr id="1560578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big idea</a:t>
            </a:r>
            <a:br>
              <a:rPr lang="en-US" altLang="en-US"/>
            </a:br>
            <a:r>
              <a:rPr lang="en-US" altLang="en-US"/>
              <a:t>for Stage 2</a:t>
            </a:r>
          </a:p>
        </p:txBody>
      </p:sp>
      <p:sp>
        <p:nvSpPr>
          <p:cNvPr id="1560579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15400" cy="4200525"/>
          </a:xfrm>
        </p:spPr>
        <p:txBody>
          <a:bodyPr/>
          <a:lstStyle/>
          <a:p>
            <a:r>
              <a:rPr lang="en-US" altLang="en-US"/>
              <a:t>The evidence should be credible &amp; helpful. </a:t>
            </a:r>
          </a:p>
          <a:p>
            <a:r>
              <a:rPr lang="en-US" altLang="en-US" i="0">
                <a:solidFill>
                  <a:schemeClr val="tx2"/>
                </a:solidFill>
              </a:rPr>
              <a:t>Implications: the assessments should –</a:t>
            </a:r>
            <a:endParaRPr lang="en-US" altLang="en-US" i="0"/>
          </a:p>
          <a:p>
            <a:pPr lvl="1"/>
            <a:r>
              <a:rPr lang="en-US" altLang="en-US" sz="3200"/>
              <a:t>Be grounded in real-world applications, </a:t>
            </a:r>
            <a:r>
              <a:rPr lang="en-US" altLang="en-US" sz="3200" i="1"/>
              <a:t>supplemented as needed</a:t>
            </a:r>
            <a:r>
              <a:rPr lang="en-US" altLang="en-US" sz="3200"/>
              <a:t> by more traditional school evidence</a:t>
            </a:r>
          </a:p>
          <a:p>
            <a:pPr lvl="1"/>
            <a:r>
              <a:rPr lang="en-US" altLang="en-US" sz="3200"/>
              <a:t>Provide useful feedback to the learner, be transparent, and minimize secrecy</a:t>
            </a:r>
          </a:p>
          <a:p>
            <a:pPr lvl="1"/>
            <a:r>
              <a:rPr lang="en-US" altLang="en-US" sz="3200"/>
              <a:t>Be valid, reliable - aligned with the desired results of Stage 1 (and fair)</a:t>
            </a:r>
          </a:p>
        </p:txBody>
      </p:sp>
    </p:spTree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Just because the student “knows it” …</a:t>
            </a:r>
          </a:p>
        </p:txBody>
      </p:sp>
      <p:sp>
        <p:nvSpPr>
          <p:cNvPr id="1793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Evidence of understanding is a </a:t>
            </a:r>
            <a:r>
              <a:rPr lang="en-US" altLang="en-US" i="0"/>
              <a:t>greater challenge</a:t>
            </a:r>
            <a:r>
              <a:rPr lang="en-US" altLang="en-US"/>
              <a:t> than evidence that the student knows a correct or valid answer</a:t>
            </a:r>
          </a:p>
          <a:p>
            <a:pPr lvl="1"/>
            <a:r>
              <a:rPr lang="en-US" altLang="en-US"/>
              <a:t>Understanding is inferred, not seen</a:t>
            </a:r>
          </a:p>
          <a:p>
            <a:pPr lvl="1"/>
            <a:r>
              <a:rPr lang="en-US" altLang="en-US"/>
              <a:t>It can only be inferred if we see evidence that the student knows </a:t>
            </a:r>
            <a:r>
              <a:rPr lang="en-US" altLang="en-US" i="1"/>
              <a:t>why</a:t>
            </a:r>
            <a:r>
              <a:rPr lang="en-US" altLang="en-US"/>
              <a:t> (it works) </a:t>
            </a:r>
            <a:r>
              <a:rPr lang="en-US" altLang="en-US" i="1"/>
              <a:t>so what?</a:t>
            </a:r>
            <a:r>
              <a:rPr lang="en-US" altLang="en-US"/>
              <a:t> (why it matters), </a:t>
            </a:r>
            <a:r>
              <a:rPr lang="en-US" altLang="en-US" i="1"/>
              <a:t>how</a:t>
            </a:r>
            <a:r>
              <a:rPr lang="en-US" altLang="en-US"/>
              <a:t> (to apply it) – not just knowing </a:t>
            </a:r>
            <a:r>
              <a:rPr lang="en-US" altLang="en-US" i="1"/>
              <a:t>that</a:t>
            </a:r>
            <a:r>
              <a:rPr lang="en-US" altLang="en-US"/>
              <a:t> specific inference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“backward”?</a:t>
            </a:r>
          </a:p>
        </p:txBody>
      </p:sp>
      <p:sp>
        <p:nvSpPr>
          <p:cNvPr id="1776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stages are logical but they go against habits</a:t>
            </a:r>
          </a:p>
          <a:p>
            <a:pPr lvl="1"/>
            <a:r>
              <a:rPr lang="en-US" altLang="en-US"/>
              <a:t>We’re used to jumping to lesson and activity ideas - before clarifying our performance goals for students</a:t>
            </a:r>
          </a:p>
          <a:p>
            <a:pPr lvl="1"/>
            <a:r>
              <a:rPr lang="en-US" altLang="en-US"/>
              <a:t>By thinking through the assessments upfront, we ensure greater alignment of our goals and means, and that teaching is focused on desired results</a:t>
            </a: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4050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37463" y="304800"/>
            <a:ext cx="1430337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  <p:sp>
        <p:nvSpPr>
          <p:cNvPr id="17940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Assessment of Understanding via the 6 facets</a:t>
            </a:r>
          </a:p>
        </p:txBody>
      </p:sp>
      <p:sp>
        <p:nvSpPr>
          <p:cNvPr id="1794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4495800"/>
          </a:xfrm>
        </p:spPr>
        <p:txBody>
          <a:bodyPr/>
          <a:lstStyle/>
          <a:p>
            <a:r>
              <a:rPr lang="en-US" altLang="en-US"/>
              <a:t>i.e. You </a:t>
            </a:r>
            <a:r>
              <a:rPr lang="en-US" altLang="en-US" u="sng"/>
              <a:t>really</a:t>
            </a:r>
            <a:r>
              <a:rPr lang="en-US" altLang="en-US"/>
              <a:t> understand when you can:</a:t>
            </a:r>
          </a:p>
          <a:p>
            <a:pPr lvl="1"/>
            <a:r>
              <a:rPr lang="en-US" altLang="en-US"/>
              <a:t> explain, connect, systematize, predict it</a:t>
            </a:r>
          </a:p>
          <a:p>
            <a:pPr lvl="1"/>
            <a:r>
              <a:rPr lang="en-US" altLang="en-US"/>
              <a:t> show its meaning, importance</a:t>
            </a:r>
          </a:p>
          <a:p>
            <a:pPr lvl="1"/>
            <a:r>
              <a:rPr lang="en-US" altLang="en-US"/>
              <a:t> apply or adapt it to novel situations</a:t>
            </a:r>
          </a:p>
          <a:p>
            <a:pPr lvl="1"/>
            <a:r>
              <a:rPr lang="en-US" altLang="en-US"/>
              <a:t> see it as one plausible perspective among others, question its assumptions</a:t>
            </a:r>
          </a:p>
          <a:p>
            <a:pPr lvl="1"/>
            <a:r>
              <a:rPr lang="en-US" altLang="en-US"/>
              <a:t> see it as its author/speaker saw it</a:t>
            </a:r>
          </a:p>
          <a:p>
            <a:pPr lvl="1"/>
            <a:r>
              <a:rPr lang="en-US" altLang="en-US"/>
              <a:t>avoid and point out common misconceptions, biases, or simplistic views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4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94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4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94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94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4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4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94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4052" grpId="0" build="p" bldLvl="2" autoUpdateAnimBg="0" advAuto="1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6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9075"/>
            <a:ext cx="7758113" cy="1152525"/>
          </a:xfrm>
        </p:spPr>
        <p:txBody>
          <a:bodyPr/>
          <a:lstStyle/>
          <a:p>
            <a:r>
              <a:rPr lang="en-US" altLang="en-US"/>
              <a:t>Scenarios for Authentic Tasks</a:t>
            </a:r>
          </a:p>
        </p:txBody>
      </p:sp>
      <p:sp>
        <p:nvSpPr>
          <p:cNvPr id="179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524000"/>
            <a:ext cx="73152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Build assessments anchored in authentic tasks using GRASPS:</a:t>
            </a:r>
          </a:p>
          <a:p>
            <a:pPr marL="406400" lvl="1">
              <a:lnSpc>
                <a:spcPct val="90000"/>
              </a:lnSpc>
            </a:pPr>
            <a:r>
              <a:rPr lang="en-US" altLang="en-US"/>
              <a:t> What is the </a:t>
            </a:r>
            <a:r>
              <a:rPr lang="en-US" altLang="en-US" sz="3600">
                <a:solidFill>
                  <a:srgbClr val="0033CC"/>
                </a:solidFill>
              </a:rPr>
              <a:t>G</a:t>
            </a:r>
            <a:r>
              <a:rPr lang="en-US" altLang="en-US"/>
              <a:t>oal in the scenario?</a:t>
            </a:r>
          </a:p>
          <a:p>
            <a:pPr marL="406400" lvl="1">
              <a:lnSpc>
                <a:spcPct val="70000"/>
              </a:lnSpc>
            </a:pPr>
            <a:r>
              <a:rPr lang="en-US" altLang="en-US"/>
              <a:t> What is the </a:t>
            </a:r>
            <a:r>
              <a:rPr lang="en-US" altLang="en-US" sz="3600">
                <a:solidFill>
                  <a:srgbClr val="0033CC"/>
                </a:solidFill>
              </a:rPr>
              <a:t>R</a:t>
            </a:r>
            <a:r>
              <a:rPr lang="en-US" altLang="en-US"/>
              <a:t>ole?</a:t>
            </a:r>
          </a:p>
          <a:p>
            <a:pPr marL="406400" lvl="1">
              <a:lnSpc>
                <a:spcPct val="70000"/>
              </a:lnSpc>
            </a:pPr>
            <a:r>
              <a:rPr lang="en-US" altLang="en-US"/>
              <a:t> Who is the </a:t>
            </a:r>
            <a:r>
              <a:rPr lang="en-US" altLang="en-US" sz="3600">
                <a:solidFill>
                  <a:srgbClr val="0033CC"/>
                </a:solidFill>
              </a:rPr>
              <a:t>A</a:t>
            </a:r>
            <a:r>
              <a:rPr lang="en-US" altLang="en-US"/>
              <a:t>udience?</a:t>
            </a:r>
          </a:p>
          <a:p>
            <a:pPr marL="406400" lvl="1">
              <a:lnSpc>
                <a:spcPct val="70000"/>
              </a:lnSpc>
            </a:pPr>
            <a:r>
              <a:rPr lang="en-US" altLang="en-US"/>
              <a:t> What is your </a:t>
            </a:r>
            <a:r>
              <a:rPr lang="en-US" altLang="en-US" sz="4000">
                <a:solidFill>
                  <a:srgbClr val="0033CC"/>
                </a:solidFill>
              </a:rPr>
              <a:t>S</a:t>
            </a:r>
            <a:r>
              <a:rPr lang="en-US" altLang="en-US"/>
              <a:t>ituation (context)?</a:t>
            </a:r>
          </a:p>
          <a:p>
            <a:pPr marL="406400" lvl="1">
              <a:lnSpc>
                <a:spcPct val="90000"/>
              </a:lnSpc>
            </a:pPr>
            <a:r>
              <a:rPr lang="en-US" altLang="en-US"/>
              <a:t> What is the </a:t>
            </a:r>
            <a:r>
              <a:rPr lang="en-US" altLang="en-US" sz="3600">
                <a:solidFill>
                  <a:srgbClr val="0033CC"/>
                </a:solidFill>
              </a:rPr>
              <a:t>P</a:t>
            </a:r>
            <a:r>
              <a:rPr lang="en-US" altLang="en-US"/>
              <a:t>erformance challenge?</a:t>
            </a:r>
          </a:p>
          <a:p>
            <a:pPr marL="406400" lvl="1">
              <a:lnSpc>
                <a:spcPct val="70000"/>
              </a:lnSpc>
            </a:pPr>
            <a:r>
              <a:rPr lang="en-US" altLang="en-US"/>
              <a:t> By what </a:t>
            </a:r>
            <a:r>
              <a:rPr lang="en-US" altLang="en-US" sz="3600">
                <a:solidFill>
                  <a:schemeClr val="folHlink"/>
                </a:solidFill>
              </a:rPr>
              <a:t>S</a:t>
            </a:r>
            <a:r>
              <a:rPr lang="en-US" altLang="en-US"/>
              <a:t>tandards will work be judged in the scenario?</a:t>
            </a:r>
          </a:p>
        </p:txBody>
      </p:sp>
      <p:sp>
        <p:nvSpPr>
          <p:cNvPr id="1796100" name="Text Box 4"/>
          <p:cNvSpPr txBox="1">
            <a:spLocks noChangeArrowheads="1"/>
          </p:cNvSpPr>
          <p:nvPr/>
        </p:nvSpPr>
        <p:spPr bwMode="auto">
          <a:xfrm>
            <a:off x="633413" y="4024313"/>
            <a:ext cx="509587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solidFill>
                  <a:srgbClr val="0066CC"/>
                </a:solidFill>
              </a:rPr>
              <a:t>S</a:t>
            </a:r>
            <a:endParaRPr lang="en-US" altLang="en-US" sz="4800" b="1" i="1">
              <a:solidFill>
                <a:srgbClr val="0066CC"/>
              </a:solidFill>
            </a:endParaRPr>
          </a:p>
        </p:txBody>
      </p:sp>
      <p:sp>
        <p:nvSpPr>
          <p:cNvPr id="1796101" name="Text Box 5"/>
          <p:cNvSpPr txBox="1">
            <a:spLocks noChangeArrowheads="1"/>
          </p:cNvSpPr>
          <p:nvPr/>
        </p:nvSpPr>
        <p:spPr bwMode="auto">
          <a:xfrm>
            <a:off x="633413" y="4573588"/>
            <a:ext cx="509587" cy="823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solidFill>
                  <a:srgbClr val="0066CC"/>
                </a:solidFill>
              </a:rPr>
              <a:t>P</a:t>
            </a:r>
            <a:endParaRPr lang="en-US" altLang="en-US" sz="4800" b="1" i="1">
              <a:solidFill>
                <a:srgbClr val="0066CC"/>
              </a:solidFill>
            </a:endParaRPr>
          </a:p>
        </p:txBody>
      </p:sp>
      <p:sp>
        <p:nvSpPr>
          <p:cNvPr id="1796102" name="Text Box 6"/>
          <p:cNvSpPr txBox="1">
            <a:spLocks noChangeArrowheads="1"/>
          </p:cNvSpPr>
          <p:nvPr/>
        </p:nvSpPr>
        <p:spPr bwMode="auto">
          <a:xfrm>
            <a:off x="633413" y="5121275"/>
            <a:ext cx="509587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solidFill>
                  <a:srgbClr val="0066CC"/>
                </a:solidFill>
              </a:rPr>
              <a:t>S</a:t>
            </a:r>
            <a:endParaRPr lang="en-US" altLang="en-US" sz="4800" b="1" i="1">
              <a:solidFill>
                <a:srgbClr val="0066CC"/>
              </a:solidFill>
            </a:endParaRPr>
          </a:p>
        </p:txBody>
      </p:sp>
      <p:sp>
        <p:nvSpPr>
          <p:cNvPr id="1796103" name="Text Box 7"/>
          <p:cNvSpPr txBox="1">
            <a:spLocks noChangeArrowheads="1"/>
          </p:cNvSpPr>
          <p:nvPr/>
        </p:nvSpPr>
        <p:spPr bwMode="auto">
          <a:xfrm>
            <a:off x="633413" y="2378075"/>
            <a:ext cx="509587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solidFill>
                  <a:srgbClr val="0066CC"/>
                </a:solidFill>
              </a:rPr>
              <a:t>G</a:t>
            </a:r>
            <a:endParaRPr lang="en-US" altLang="en-US" sz="4800" b="1" i="1">
              <a:solidFill>
                <a:srgbClr val="0066CC"/>
              </a:solidFill>
            </a:endParaRPr>
          </a:p>
        </p:txBody>
      </p:sp>
      <p:sp>
        <p:nvSpPr>
          <p:cNvPr id="1796104" name="Text Box 8"/>
          <p:cNvSpPr txBox="1">
            <a:spLocks noChangeArrowheads="1"/>
          </p:cNvSpPr>
          <p:nvPr/>
        </p:nvSpPr>
        <p:spPr bwMode="auto">
          <a:xfrm>
            <a:off x="633413" y="2927350"/>
            <a:ext cx="509587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solidFill>
                  <a:srgbClr val="0066CC"/>
                </a:solidFill>
              </a:rPr>
              <a:t>R</a:t>
            </a:r>
            <a:endParaRPr lang="en-US" altLang="en-US" sz="4800" b="1" i="1">
              <a:solidFill>
                <a:srgbClr val="0066CC"/>
              </a:solidFill>
            </a:endParaRPr>
          </a:p>
        </p:txBody>
      </p:sp>
      <p:sp>
        <p:nvSpPr>
          <p:cNvPr id="1796105" name="Text Box 9"/>
          <p:cNvSpPr txBox="1">
            <a:spLocks noChangeArrowheads="1"/>
          </p:cNvSpPr>
          <p:nvPr/>
        </p:nvSpPr>
        <p:spPr bwMode="auto">
          <a:xfrm>
            <a:off x="633413" y="3476625"/>
            <a:ext cx="509587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altLang="en-US" sz="4800" b="1">
                <a:solidFill>
                  <a:srgbClr val="0066CC"/>
                </a:solidFill>
              </a:rPr>
              <a:t>A</a:t>
            </a:r>
            <a:endParaRPr lang="en-US" altLang="en-US" sz="4800" b="1" i="1">
              <a:solidFill>
                <a:srgbClr val="0066CC"/>
              </a:solidFill>
            </a:endParaRPr>
          </a:p>
        </p:txBody>
      </p:sp>
      <p:sp>
        <p:nvSpPr>
          <p:cNvPr id="1796106" name="Oval 10"/>
          <p:cNvSpPr>
            <a:spLocks noChangeArrowheads="1"/>
          </p:cNvSpPr>
          <p:nvPr/>
        </p:nvSpPr>
        <p:spPr bwMode="auto">
          <a:xfrm>
            <a:off x="8305800" y="76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T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9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9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9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9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96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96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96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96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9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9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3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96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96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96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96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96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96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6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96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80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796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9500"/>
                            </p:stCondLst>
                            <p:childTnLst>
                              <p:par>
                                <p:cTn id="6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96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6099" grpId="0" build="p" bldLvl="3" autoUpdateAnimBg="0" advAuto="1000"/>
      <p:bldP spid="1796100" grpId="0" autoUpdateAnimBg="0"/>
      <p:bldP spid="1796101" grpId="0" autoUpdateAnimBg="0"/>
      <p:bldP spid="1796102" grpId="0" autoUpdateAnimBg="0"/>
      <p:bldP spid="1796103" grpId="0" autoUpdateAnimBg="0"/>
      <p:bldP spid="1796104" grpId="0" autoUpdateAnimBg="0"/>
      <p:bldP spid="1796105" grpId="0" autoUpdateAnimBg="0"/>
      <p:bldP spid="1796106" grpId="0" animBg="1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Reliability: Snapshot vs. </a:t>
            </a:r>
            <a:br>
              <a:rPr lang="en-US" altLang="en-US"/>
            </a:br>
            <a:r>
              <a:rPr lang="en-US" altLang="en-US"/>
              <a:t>Photo Album</a:t>
            </a:r>
          </a:p>
        </p:txBody>
      </p:sp>
      <p:sp>
        <p:nvSpPr>
          <p:cNvPr id="1797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362075"/>
            <a:ext cx="7986712" cy="4200525"/>
          </a:xfrm>
        </p:spPr>
        <p:txBody>
          <a:bodyPr/>
          <a:lstStyle/>
          <a:p>
            <a:r>
              <a:rPr lang="en-US" altLang="en-US" sz="4000"/>
              <a:t>We need patterns that overcome inherent measurement error</a:t>
            </a:r>
            <a:endParaRPr lang="en-US" altLang="en-US" sz="2400"/>
          </a:p>
          <a:p>
            <a:pPr lvl="1"/>
            <a:r>
              <a:rPr lang="en-US" altLang="en-US"/>
              <a:t>Sound assessment (particularly of State Standards) requires multiple evidence over time - a photo album vs. a single snapshot</a:t>
            </a:r>
          </a:p>
        </p:txBody>
      </p:sp>
      <p:pic>
        <p:nvPicPr>
          <p:cNvPr id="1797124" name="Picture 4" descr=" album.eps                                                      00000E43Carla HD                       B23514AE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4038600"/>
            <a:ext cx="3505200" cy="23082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97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97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7688" y="228600"/>
            <a:ext cx="7986712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For Reliability &amp; Sufficiency:</a:t>
            </a:r>
            <a:br>
              <a:rPr lang="en-US" altLang="en-US"/>
            </a:br>
            <a:r>
              <a:rPr lang="en-US" altLang="en-US"/>
              <a:t>Use a Variety of Assessments</a:t>
            </a:r>
          </a:p>
        </p:txBody>
      </p:sp>
      <p:sp>
        <p:nvSpPr>
          <p:cNvPr id="179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600200"/>
            <a:ext cx="7986712" cy="4657725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altLang="en-US" sz="4000"/>
              <a:t>Varied types, over time:</a:t>
            </a:r>
          </a:p>
          <a:p>
            <a:pPr lvl="1">
              <a:lnSpc>
                <a:spcPct val="110000"/>
              </a:lnSpc>
            </a:pPr>
            <a:r>
              <a:rPr lang="en-US" altLang="en-US" sz="3200"/>
              <a:t>authentic tasks and projects</a:t>
            </a:r>
          </a:p>
          <a:p>
            <a:pPr lvl="1">
              <a:lnSpc>
                <a:spcPct val="110000"/>
              </a:lnSpc>
            </a:pPr>
            <a:r>
              <a:rPr lang="en-US" altLang="en-US" sz="3200"/>
              <a:t>academic exam questions, prompts, and problems</a:t>
            </a:r>
          </a:p>
          <a:p>
            <a:pPr lvl="1">
              <a:lnSpc>
                <a:spcPct val="110000"/>
              </a:lnSpc>
            </a:pPr>
            <a:r>
              <a:rPr lang="en-US" altLang="en-US" sz="3200"/>
              <a:t>quizzes and test items</a:t>
            </a:r>
          </a:p>
          <a:p>
            <a:pPr lvl="1">
              <a:lnSpc>
                <a:spcPct val="110000"/>
              </a:lnSpc>
            </a:pPr>
            <a:r>
              <a:rPr lang="en-US" altLang="en-US" sz="3200"/>
              <a:t>informal checks for understanding </a:t>
            </a:r>
          </a:p>
          <a:p>
            <a:pPr lvl="1">
              <a:lnSpc>
                <a:spcPct val="110000"/>
              </a:lnSpc>
            </a:pPr>
            <a:r>
              <a:rPr lang="en-US" altLang="en-US" sz="3200"/>
              <a:t>student self-assessments</a:t>
            </a: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798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98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9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98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8147" grpId="0" build="p" bldLvl="2" autoUpdateAnimBg="0" advAuto="100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Some key understandings about assessment</a:t>
            </a:r>
          </a:p>
        </p:txBody>
      </p:sp>
      <p:sp>
        <p:nvSpPr>
          <p:cNvPr id="1800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38275"/>
            <a:ext cx="8534400" cy="4200525"/>
          </a:xfrm>
        </p:spPr>
        <p:txBody>
          <a:bodyPr/>
          <a:lstStyle/>
          <a:p>
            <a:pPr lvl="1"/>
            <a:r>
              <a:rPr lang="en-US" altLang="en-US"/>
              <a:t>The local assessment is </a:t>
            </a:r>
            <a:r>
              <a:rPr lang="en-US" altLang="en-US">
                <a:solidFill>
                  <a:srgbClr val="A50021"/>
                </a:solidFill>
              </a:rPr>
              <a:t>direct</a:t>
            </a:r>
            <a:r>
              <a:rPr lang="en-US" altLang="en-US"/>
              <a:t>; the state assessment is </a:t>
            </a:r>
            <a:r>
              <a:rPr lang="en-US" altLang="en-US">
                <a:solidFill>
                  <a:srgbClr val="A50021"/>
                </a:solidFill>
              </a:rPr>
              <a:t>indirect</a:t>
            </a:r>
            <a:r>
              <a:rPr lang="en-US" altLang="en-US"/>
              <a:t> (an </a:t>
            </a:r>
            <a:r>
              <a:rPr lang="en-US" altLang="en-US" i="1"/>
              <a:t>audit</a:t>
            </a:r>
            <a:r>
              <a:rPr lang="en-US" altLang="en-US"/>
              <a:t> of local work)</a:t>
            </a:r>
          </a:p>
          <a:p>
            <a:pPr lvl="2"/>
            <a:r>
              <a:rPr lang="en-US" altLang="en-US"/>
              <a:t>It is therefore </a:t>
            </a:r>
            <a:r>
              <a:rPr lang="en-US" altLang="en-US" i="1"/>
              <a:t>always unwise to merely mimic</a:t>
            </a:r>
            <a:r>
              <a:rPr lang="en-US" altLang="en-US"/>
              <a:t> the state’s assessment approaches</a:t>
            </a:r>
          </a:p>
          <a:p>
            <a:pPr lvl="1"/>
            <a:r>
              <a:rPr lang="en-US" altLang="en-US"/>
              <a:t>The only way to assess for understanding is via contextualized performance - “applying” in the broadest sense our knowledge and skill, wisely and effectively</a:t>
            </a:r>
          </a:p>
          <a:p>
            <a:pPr lvl="2"/>
            <a:r>
              <a:rPr lang="en-US" altLang="en-US" b="1"/>
              <a:t>Performance is more than the sum of the drills: using only conventional quizzes and tests is insufficient and as misleading  as relying only on sideline drills to judge athletic performance ability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07970" name="Group 2"/>
          <p:cNvGrpSpPr>
            <a:grpSpLocks/>
          </p:cNvGrpSpPr>
          <p:nvPr/>
        </p:nvGrpSpPr>
        <p:grpSpPr bwMode="auto">
          <a:xfrm>
            <a:off x="533400" y="1828800"/>
            <a:ext cx="6324600" cy="762000"/>
            <a:chOff x="336" y="1152"/>
            <a:chExt cx="3984" cy="480"/>
          </a:xfrm>
        </p:grpSpPr>
        <p:sp>
          <p:nvSpPr>
            <p:cNvPr id="1107971" name="Rectangle 3"/>
            <p:cNvSpPr>
              <a:spLocks noChangeArrowheads="1"/>
            </p:cNvSpPr>
            <p:nvPr/>
          </p:nvSpPr>
          <p:spPr bwMode="auto">
            <a:xfrm>
              <a:off x="336" y="1152"/>
              <a:ext cx="3928" cy="48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sz="2500" i="1">
                <a:latin typeface="TektoMMObl_503 BD 850 EX" charset="0"/>
              </a:endParaRPr>
            </a:p>
          </p:txBody>
        </p:sp>
        <p:sp>
          <p:nvSpPr>
            <p:cNvPr id="1107972" name="Rectangle 4"/>
            <p:cNvSpPr>
              <a:spLocks noChangeArrowheads="1"/>
            </p:cNvSpPr>
            <p:nvPr/>
          </p:nvSpPr>
          <p:spPr bwMode="auto">
            <a:xfrm>
              <a:off x="480" y="1186"/>
              <a:ext cx="3840" cy="364"/>
            </a:xfrm>
            <a:prstGeom prst="rect">
              <a:avLst/>
            </a:prstGeom>
            <a:solidFill>
              <a:srgbClr val="C0C0C0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200" b="1">
                  <a:latin typeface="Book Antiqua" pitchFamily="18" charset="0"/>
                </a:rPr>
                <a:t>1. Identify desired results</a:t>
              </a:r>
            </a:p>
          </p:txBody>
        </p:sp>
      </p:grpSp>
      <p:sp>
        <p:nvSpPr>
          <p:cNvPr id="1107974" name="Rectangle 6"/>
          <p:cNvSpPr>
            <a:spLocks noChangeArrowheads="1"/>
          </p:cNvSpPr>
          <p:nvPr/>
        </p:nvSpPr>
        <p:spPr bwMode="auto">
          <a:xfrm>
            <a:off x="1073150" y="2978150"/>
            <a:ext cx="7378700" cy="10541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71842" dir="2700000" algn="ctr" rotWithShape="0">
              <a:srgbClr val="777777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7975" name="Rectangle 7"/>
          <p:cNvSpPr>
            <a:spLocks noChangeArrowheads="1"/>
          </p:cNvSpPr>
          <p:nvPr/>
        </p:nvSpPr>
        <p:spPr bwMode="auto">
          <a:xfrm>
            <a:off x="917575" y="3254375"/>
            <a:ext cx="7616825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ctr"/>
            <a:r>
              <a:rPr lang="en-US" altLang="en-US" sz="3200" b="1">
                <a:latin typeface="Book Antiqua" pitchFamily="18" charset="0"/>
              </a:rPr>
              <a:t> 2. Determine acceptable evidence</a:t>
            </a:r>
          </a:p>
        </p:txBody>
      </p:sp>
      <p:grpSp>
        <p:nvGrpSpPr>
          <p:cNvPr id="1107976" name="Group 8"/>
          <p:cNvGrpSpPr>
            <a:grpSpLocks/>
          </p:cNvGrpSpPr>
          <p:nvPr/>
        </p:nvGrpSpPr>
        <p:grpSpPr bwMode="auto">
          <a:xfrm>
            <a:off x="1911350" y="4508500"/>
            <a:ext cx="6769100" cy="1336675"/>
            <a:chOff x="1204" y="2840"/>
            <a:chExt cx="4264" cy="842"/>
          </a:xfrm>
        </p:grpSpPr>
        <p:sp>
          <p:nvSpPr>
            <p:cNvPr id="1107977" name="Rectangle 9"/>
            <p:cNvSpPr>
              <a:spLocks noChangeArrowheads="1"/>
            </p:cNvSpPr>
            <p:nvPr/>
          </p:nvSpPr>
          <p:spPr bwMode="auto">
            <a:xfrm>
              <a:off x="1204" y="2840"/>
              <a:ext cx="4264" cy="808"/>
            </a:xfrm>
            <a:prstGeom prst="rect">
              <a:avLst/>
            </a:prstGeom>
            <a:solidFill>
              <a:srgbClr val="99FF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rgbClr val="777777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07978" name="Rectangle 10"/>
            <p:cNvSpPr>
              <a:spLocks noChangeArrowheads="1"/>
            </p:cNvSpPr>
            <p:nvPr/>
          </p:nvSpPr>
          <p:spPr bwMode="auto">
            <a:xfrm>
              <a:off x="1248" y="2932"/>
              <a:ext cx="4176" cy="7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7" tIns="44450" rIns="90487" bIns="44450">
              <a:spAutoFit/>
            </a:bodyPr>
            <a:lstStyle/>
            <a:p>
              <a:pPr algn="ctr"/>
              <a:r>
                <a:rPr lang="en-US" altLang="en-US" sz="3600" b="1">
                  <a:latin typeface="Book Antiqua" pitchFamily="18" charset="0"/>
                </a:rPr>
                <a:t>3. Plan learning experiences </a:t>
              </a:r>
            </a:p>
            <a:p>
              <a:pPr algn="ctr"/>
              <a:r>
                <a:rPr lang="en-US" altLang="en-US" sz="3600" b="1">
                  <a:latin typeface="Book Antiqua" pitchFamily="18" charset="0"/>
                </a:rPr>
                <a:t>  &amp; instruction</a:t>
              </a:r>
              <a:endParaRPr lang="en-US" altLang="en-US" sz="3200" b="1">
                <a:latin typeface="Book Antiqua" pitchFamily="18" charset="0"/>
              </a:endParaRPr>
            </a:p>
          </p:txBody>
        </p:sp>
      </p:grpSp>
      <p:sp>
        <p:nvSpPr>
          <p:cNvPr id="1107979" name="Rectangle 11"/>
          <p:cNvSpPr>
            <a:spLocks noGrp="1" noChangeArrowheads="1"/>
          </p:cNvSpPr>
          <p:nvPr>
            <p:ph type="title"/>
          </p:nvPr>
        </p:nvSpPr>
        <p:spPr>
          <a:xfrm>
            <a:off x="533400" y="76200"/>
            <a:ext cx="7758113" cy="1371600"/>
          </a:xfrm>
        </p:spPr>
        <p:txBody>
          <a:bodyPr/>
          <a:lstStyle/>
          <a:p>
            <a:r>
              <a:rPr lang="en-US" altLang="en-US"/>
              <a:t>3 Stages of Design: </a:t>
            </a:r>
            <a:br>
              <a:rPr lang="en-US" altLang="en-US"/>
            </a:br>
            <a:r>
              <a:rPr lang="en-US" altLang="en-US"/>
              <a:t>Stage 3</a:t>
            </a:r>
          </a:p>
        </p:txBody>
      </p:sp>
      <p:graphicFrame>
        <p:nvGraphicFramePr>
          <p:cNvPr id="1107980" name="Object 12">
            <a:hlinkClick r:id="rId4" action="ppaction://hlinkpres?slideindex=2&amp;slidetitle=Portfolios - Rationale"/>
          </p:cNvPr>
          <p:cNvGraphicFramePr>
            <a:graphicFrameLocks noChangeAspect="1"/>
          </p:cNvGraphicFramePr>
          <p:nvPr/>
        </p:nvGraphicFramePr>
        <p:xfrm>
          <a:off x="7162800" y="152400"/>
          <a:ext cx="1651000" cy="1084263"/>
        </p:xfrm>
        <a:graphic>
          <a:graphicData uri="http://schemas.openxmlformats.org/presentationml/2006/ole">
            <p:oleObj spid="_x0000_s1107980" name="Clip" r:id="rId5" imgW="4368800" imgH="2870200" progId="MS_ClipArt_Gallery.2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079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079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890" name="Rectangle 1026"/>
          <p:cNvSpPr>
            <a:spLocks noChangeArrowheads="1"/>
          </p:cNvSpPr>
          <p:nvPr/>
        </p:nvSpPr>
        <p:spPr bwMode="auto">
          <a:xfrm>
            <a:off x="533400" y="220663"/>
            <a:ext cx="7758113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>
                <a:solidFill>
                  <a:schemeClr val="folHlink"/>
                </a:solidFill>
                <a:latin typeface="Helvetica" charset="0"/>
              </a:rPr>
              <a:t>Stage 3 big idea:</a:t>
            </a:r>
          </a:p>
        </p:txBody>
      </p:sp>
      <p:grpSp>
        <p:nvGrpSpPr>
          <p:cNvPr id="1445898" name="Group 1034"/>
          <p:cNvGrpSpPr>
            <a:grpSpLocks/>
          </p:cNvGrpSpPr>
          <p:nvPr/>
        </p:nvGrpSpPr>
        <p:grpSpPr bwMode="auto">
          <a:xfrm>
            <a:off x="1371600" y="1524000"/>
            <a:ext cx="4343400" cy="4572000"/>
            <a:chOff x="864" y="960"/>
            <a:chExt cx="2736" cy="2880"/>
          </a:xfrm>
        </p:grpSpPr>
        <p:sp>
          <p:nvSpPr>
            <p:cNvPr id="1445892" name="Oval 1028"/>
            <p:cNvSpPr>
              <a:spLocks noChangeArrowheads="1"/>
            </p:cNvSpPr>
            <p:nvPr/>
          </p:nvSpPr>
          <p:spPr bwMode="auto">
            <a:xfrm>
              <a:off x="864" y="960"/>
              <a:ext cx="2736" cy="2826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93" name="Rectangle 1029"/>
            <p:cNvSpPr>
              <a:spLocks noChangeArrowheads="1"/>
            </p:cNvSpPr>
            <p:nvPr/>
          </p:nvSpPr>
          <p:spPr bwMode="auto">
            <a:xfrm>
              <a:off x="1440" y="1194"/>
              <a:ext cx="816" cy="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E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F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F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E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C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T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I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V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b="1">
                  <a:solidFill>
                    <a:srgbClr val="660066"/>
                  </a:solidFill>
                  <a:latin typeface="Book Antiqua" pitchFamily="18" charset="0"/>
                </a:rPr>
                <a:t>E</a:t>
              </a:r>
            </a:p>
          </p:txBody>
        </p:sp>
      </p:grpSp>
      <p:grpSp>
        <p:nvGrpSpPr>
          <p:cNvPr id="1445900" name="Group 1036"/>
          <p:cNvGrpSpPr>
            <a:grpSpLocks/>
          </p:cNvGrpSpPr>
          <p:nvPr/>
        </p:nvGrpSpPr>
        <p:grpSpPr bwMode="auto">
          <a:xfrm>
            <a:off x="3581400" y="1905000"/>
            <a:ext cx="2057400" cy="3733800"/>
            <a:chOff x="2256" y="1248"/>
            <a:chExt cx="1296" cy="2304"/>
          </a:xfrm>
        </p:grpSpPr>
        <p:sp>
          <p:nvSpPr>
            <p:cNvPr id="1445896" name="Oval 1032"/>
            <p:cNvSpPr>
              <a:spLocks noChangeArrowheads="1"/>
            </p:cNvSpPr>
            <p:nvPr/>
          </p:nvSpPr>
          <p:spPr bwMode="auto">
            <a:xfrm>
              <a:off x="2256" y="1248"/>
              <a:ext cx="1296" cy="2304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894" name="Text Box 1030"/>
            <p:cNvSpPr txBox="1">
              <a:spLocks noChangeArrowheads="1"/>
            </p:cNvSpPr>
            <p:nvPr/>
          </p:nvSpPr>
          <p:spPr bwMode="auto">
            <a:xfrm>
              <a:off x="2448" y="2073"/>
              <a:ext cx="927" cy="47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4400" b="1" i="1"/>
                <a:t>and</a:t>
              </a:r>
              <a:endParaRPr lang="en-US" altLang="en-US" sz="2600">
                <a:solidFill>
                  <a:schemeClr val="hlink"/>
                </a:solidFill>
              </a:endParaRPr>
            </a:p>
          </p:txBody>
        </p:sp>
      </p:grpSp>
      <p:grpSp>
        <p:nvGrpSpPr>
          <p:cNvPr id="1445899" name="Group 1035"/>
          <p:cNvGrpSpPr>
            <a:grpSpLocks/>
          </p:cNvGrpSpPr>
          <p:nvPr/>
        </p:nvGrpSpPr>
        <p:grpSpPr bwMode="auto">
          <a:xfrm>
            <a:off x="3505200" y="1524000"/>
            <a:ext cx="4343400" cy="4800600"/>
            <a:chOff x="2208" y="960"/>
            <a:chExt cx="2736" cy="3024"/>
          </a:xfrm>
        </p:grpSpPr>
        <p:sp>
          <p:nvSpPr>
            <p:cNvPr id="1445891" name="Oval 1027"/>
            <p:cNvSpPr>
              <a:spLocks noChangeArrowheads="1"/>
            </p:cNvSpPr>
            <p:nvPr/>
          </p:nvSpPr>
          <p:spPr bwMode="auto">
            <a:xfrm>
              <a:off x="2208" y="960"/>
              <a:ext cx="2736" cy="2874"/>
            </a:xfrm>
            <a:prstGeom prst="ellipse">
              <a:avLst/>
            </a:prstGeom>
            <a:noFill/>
            <a:ln w="1016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altLang="en-US" sz="2500" b="1" i="1">
                <a:solidFill>
                  <a:schemeClr val="hlink"/>
                </a:solidFill>
                <a:latin typeface="TektoMMObl_503 BD 850 EX" charset="0"/>
              </a:endParaRPr>
            </a:p>
          </p:txBody>
        </p:sp>
        <p:sp>
          <p:nvSpPr>
            <p:cNvPr id="1445895" name="Rectangle 1031"/>
            <p:cNvSpPr>
              <a:spLocks noChangeArrowheads="1"/>
            </p:cNvSpPr>
            <p:nvPr/>
          </p:nvSpPr>
          <p:spPr bwMode="auto">
            <a:xfrm>
              <a:off x="3408" y="1338"/>
              <a:ext cx="816" cy="2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sz="2400" b="1">
                  <a:solidFill>
                    <a:schemeClr val="tx2"/>
                  </a:solidFill>
                  <a:latin typeface="Book Antiqua" pitchFamily="18" charset="0"/>
                </a:rPr>
                <a:t>	</a:t>
              </a: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E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	N</a:t>
              </a:r>
            </a:p>
            <a:p>
              <a:pPr marL="749300" lvl="1" indent="-292100">
                <a:lnSpc>
                  <a:spcPct val="8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Monotype Sorts" charset="2"/>
                <a:buNone/>
              </a:pP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	G</a:t>
              </a:r>
              <a:b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</a:b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A</a:t>
              </a:r>
              <a:b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</a:b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G</a:t>
              </a:r>
              <a:b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</a:b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IN</a:t>
              </a:r>
              <a:b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</a:br>
              <a:r>
                <a:rPr lang="en-US" altLang="en-US" sz="3200" b="1">
                  <a:solidFill>
                    <a:srgbClr val="A50021"/>
                  </a:solidFill>
                  <a:latin typeface="Book Antiqua" pitchFamily="18" charset="0"/>
                </a:rPr>
                <a:t>G</a:t>
              </a:r>
              <a:endParaRPr lang="en-US" altLang="en-US" sz="3200" b="1">
                <a:solidFill>
                  <a:srgbClr val="379E34"/>
                </a:solidFill>
                <a:latin typeface="Book Antiqua" pitchFamily="18" charset="0"/>
              </a:endParaRPr>
            </a:p>
          </p:txBody>
        </p:sp>
      </p:grpSp>
      <p:pic>
        <p:nvPicPr>
          <p:cNvPr id="1445897" name="Picture 1033" descr="Analyze                                                        000025C6GW iBook                       B75035BC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82550"/>
            <a:ext cx="1785938" cy="1898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45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45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45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45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5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5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5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45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45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6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58113" cy="1152525"/>
          </a:xfrm>
        </p:spPr>
        <p:txBody>
          <a:bodyPr/>
          <a:lstStyle/>
          <a:p>
            <a:r>
              <a:rPr lang="en-US" altLang="en-US"/>
              <a:t>Stage 3 – Plan Learning Experiences &amp; Instruction</a:t>
            </a:r>
          </a:p>
        </p:txBody>
      </p:sp>
      <p:sp>
        <p:nvSpPr>
          <p:cNvPr id="3502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77850" y="1447800"/>
            <a:ext cx="7986713" cy="4200525"/>
          </a:xfrm>
        </p:spPr>
        <p:txBody>
          <a:bodyPr/>
          <a:lstStyle/>
          <a:p>
            <a:r>
              <a:rPr lang="en-US" altLang="en-US" sz="4000"/>
              <a:t>A focus on </a:t>
            </a:r>
            <a:r>
              <a:rPr lang="en-US" altLang="en-US" sz="4000">
                <a:solidFill>
                  <a:schemeClr val="tx1"/>
                </a:solidFill>
              </a:rPr>
              <a:t>engaging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/>
              <a:t>and</a:t>
            </a:r>
            <a:r>
              <a:rPr lang="en-US" altLang="en-US" sz="4000">
                <a:solidFill>
                  <a:srgbClr val="009900"/>
                </a:solidFill>
              </a:rPr>
              <a:t> </a:t>
            </a:r>
            <a:r>
              <a:rPr lang="en-US" altLang="en-US" sz="4000">
                <a:solidFill>
                  <a:schemeClr val="tx1"/>
                </a:solidFill>
              </a:rPr>
              <a:t>effective</a:t>
            </a:r>
            <a:r>
              <a:rPr lang="en-US" altLang="en-US" sz="4000"/>
              <a:t> learning, “designed in”</a:t>
            </a:r>
          </a:p>
          <a:p>
            <a:pPr marL="406400" lvl="1"/>
            <a:r>
              <a:rPr lang="en-US" altLang="en-US" sz="3200"/>
              <a:t>What learning experiences and instruction will promote the desired understanding, knowledge and skill of Stage 1?</a:t>
            </a:r>
          </a:p>
          <a:p>
            <a:pPr marL="406400" lvl="1"/>
            <a:r>
              <a:rPr lang="en-US" altLang="en-US" sz="3200"/>
              <a:t>How will the design ensure that all students are maximally engaged and effective at meeting the goals? </a:t>
            </a:r>
            <a:endParaRPr lang="en-US" altLang="en-US"/>
          </a:p>
        </p:txBody>
      </p:sp>
      <p:sp>
        <p:nvSpPr>
          <p:cNvPr id="350223" name="Oval 15"/>
          <p:cNvSpPr>
            <a:spLocks noChangeArrowheads="1"/>
          </p:cNvSpPr>
          <p:nvPr/>
        </p:nvSpPr>
        <p:spPr bwMode="auto">
          <a:xfrm>
            <a:off x="8382000" y="2286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L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23" grpId="0" animBg="1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Think of your obligations via </a:t>
            </a:r>
            <a:br>
              <a:rPr lang="en-US" altLang="en-US"/>
            </a:br>
            <a:r>
              <a:rPr lang="en-US" altLang="en-US"/>
              <a:t>W. H. E. R. E. T. O.</a:t>
            </a:r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834313" cy="4495800"/>
          </a:xfrm>
        </p:spPr>
        <p:txBody>
          <a:bodyPr/>
          <a:lstStyle/>
          <a:p>
            <a:pPr marL="292100" indent="-225425" algn="l" defTabSz="750888"/>
            <a:r>
              <a:rPr lang="en-US" altLang="en-US" sz="3000" i="0">
                <a:solidFill>
                  <a:schemeClr val="tx1"/>
                </a:solidFill>
              </a:rPr>
              <a:t>“</a:t>
            </a:r>
            <a:r>
              <a:rPr lang="en-US" altLang="en-US" sz="2600" i="0"/>
              <a:t>Where</a:t>
            </a:r>
            <a:r>
              <a:rPr lang="en-US" altLang="en-US" sz="2600" i="0">
                <a:solidFill>
                  <a:schemeClr val="tx1"/>
                </a:solidFill>
              </a:rPr>
              <a:t> are we headed?”</a:t>
            </a:r>
            <a:r>
              <a:rPr lang="en-US" altLang="en-US" sz="3000" i="0">
                <a:solidFill>
                  <a:schemeClr val="tx1"/>
                </a:solidFill>
              </a:rPr>
              <a:t> (the </a:t>
            </a:r>
            <a:r>
              <a:rPr lang="en-US" altLang="en-US" sz="2600">
                <a:solidFill>
                  <a:schemeClr val="tx1"/>
                </a:solidFill>
              </a:rPr>
              <a:t>student’s</a:t>
            </a:r>
            <a:r>
              <a:rPr lang="en-US" altLang="en-US" sz="2600" i="0">
                <a:solidFill>
                  <a:schemeClr val="tx1"/>
                </a:solidFill>
              </a:rPr>
              <a:t> Q!) </a:t>
            </a:r>
          </a:p>
          <a:p>
            <a:pPr marL="292100" indent="-225425" algn="l" defTabSz="750888"/>
            <a:r>
              <a:rPr lang="en-US" altLang="en-US" sz="2600" i="0">
                <a:solidFill>
                  <a:schemeClr val="tx1"/>
                </a:solidFill>
              </a:rPr>
              <a:t>How will the student be ‘</a:t>
            </a:r>
            <a:r>
              <a:rPr lang="en-US" altLang="en-US" sz="2600" i="0"/>
              <a:t>hooked’</a:t>
            </a:r>
            <a:r>
              <a:rPr lang="en-US" altLang="en-US" sz="2600" i="0">
                <a:solidFill>
                  <a:schemeClr val="tx1"/>
                </a:solidFill>
              </a:rPr>
              <a:t>?</a:t>
            </a:r>
          </a:p>
          <a:p>
            <a:pPr marL="292100" indent="-225425" algn="l" defTabSz="750888"/>
            <a:r>
              <a:rPr lang="en-US" altLang="en-US" sz="2600" i="0">
                <a:solidFill>
                  <a:schemeClr val="tx1"/>
                </a:solidFill>
              </a:rPr>
              <a:t>What opportunities will there be to be </a:t>
            </a:r>
            <a:r>
              <a:rPr lang="en-US" altLang="en-US" sz="2600" i="0"/>
              <a:t>equipped, </a:t>
            </a:r>
            <a:r>
              <a:rPr lang="en-US" altLang="en-US" sz="2600" i="0">
                <a:solidFill>
                  <a:schemeClr val="tx1"/>
                </a:solidFill>
              </a:rPr>
              <a:t>and to</a:t>
            </a:r>
            <a:r>
              <a:rPr lang="en-US" altLang="en-US" sz="2600" i="0"/>
              <a:t> experience </a:t>
            </a:r>
            <a:r>
              <a:rPr lang="en-US" altLang="en-US" sz="2600" i="0">
                <a:solidFill>
                  <a:schemeClr val="tx1"/>
                </a:solidFill>
              </a:rPr>
              <a:t>and </a:t>
            </a:r>
            <a:r>
              <a:rPr lang="en-US" altLang="en-US" sz="2600" i="0"/>
              <a:t>explore</a:t>
            </a:r>
            <a:r>
              <a:rPr lang="en-US" altLang="en-US" sz="2600" i="0">
                <a:solidFill>
                  <a:schemeClr val="tx1"/>
                </a:solidFill>
              </a:rPr>
              <a:t> key ideas?</a:t>
            </a:r>
          </a:p>
          <a:p>
            <a:pPr marL="292100" indent="-225425" algn="l" defTabSz="750888"/>
            <a:r>
              <a:rPr lang="en-US" altLang="en-US" sz="2600" i="0">
                <a:solidFill>
                  <a:schemeClr val="tx1"/>
                </a:solidFill>
              </a:rPr>
              <a:t>What will provide opportunities to </a:t>
            </a:r>
            <a:r>
              <a:rPr lang="en-US" altLang="en-US" sz="2600" i="0"/>
              <a:t>rethink</a:t>
            </a:r>
            <a:r>
              <a:rPr lang="en-US" altLang="en-US" sz="2600" i="0">
                <a:solidFill>
                  <a:schemeClr val="tx1"/>
                </a:solidFill>
              </a:rPr>
              <a:t>, rehearse, refine and revise?</a:t>
            </a:r>
          </a:p>
          <a:p>
            <a:pPr marL="292100" indent="-225425" algn="l" defTabSz="750888"/>
            <a:r>
              <a:rPr lang="en-US" altLang="en-US" sz="2600" i="0">
                <a:solidFill>
                  <a:schemeClr val="tx1"/>
                </a:solidFill>
              </a:rPr>
              <a:t>How will students </a:t>
            </a:r>
            <a:r>
              <a:rPr lang="en-US" altLang="en-US" sz="2600" i="0"/>
              <a:t>evaluate</a:t>
            </a:r>
            <a:r>
              <a:rPr lang="en-US" altLang="en-US" sz="2600" i="0">
                <a:solidFill>
                  <a:schemeClr val="tx1"/>
                </a:solidFill>
              </a:rPr>
              <a:t> their work?</a:t>
            </a:r>
          </a:p>
          <a:p>
            <a:pPr marL="292100" indent="-225425" algn="l" defTabSz="750888"/>
            <a:r>
              <a:rPr lang="en-US" altLang="en-US" sz="2600" i="0">
                <a:solidFill>
                  <a:schemeClr val="tx1"/>
                </a:solidFill>
              </a:rPr>
              <a:t>How will the work be </a:t>
            </a:r>
            <a:r>
              <a:rPr lang="en-US" altLang="en-US" sz="2600" i="0"/>
              <a:t>tailored</a:t>
            </a:r>
            <a:r>
              <a:rPr lang="en-US" altLang="en-US" sz="2600" i="0">
                <a:solidFill>
                  <a:schemeClr val="tx1"/>
                </a:solidFill>
              </a:rPr>
              <a:t> to individual needs, interests, styles?</a:t>
            </a:r>
          </a:p>
          <a:p>
            <a:pPr marL="292100" indent="-225425" algn="l" defTabSz="750888"/>
            <a:r>
              <a:rPr lang="en-US" altLang="en-US" sz="2600" i="0">
                <a:solidFill>
                  <a:schemeClr val="tx1"/>
                </a:solidFill>
              </a:rPr>
              <a:t>How will the work be </a:t>
            </a:r>
            <a:r>
              <a:rPr lang="en-US" altLang="en-US" sz="2600" i="0"/>
              <a:t>organized</a:t>
            </a:r>
            <a:r>
              <a:rPr lang="en-US" altLang="en-US" sz="2600" i="0">
                <a:solidFill>
                  <a:schemeClr val="tx1"/>
                </a:solidFill>
              </a:rPr>
              <a:t> for maximal engagement and effectiveness?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381000" y="1447800"/>
            <a:ext cx="647700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W</a:t>
            </a:r>
            <a:endParaRPr lang="en-US" altLang="en-US" sz="3700" b="1" i="1">
              <a:solidFill>
                <a:schemeClr val="tx2"/>
              </a:solidFill>
            </a:endParaRP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381000" y="2057400"/>
            <a:ext cx="588963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H</a:t>
            </a:r>
            <a:endParaRPr lang="en-US" altLang="en-US" sz="3700" b="1" i="1">
              <a:solidFill>
                <a:schemeClr val="tx2"/>
              </a:solidFill>
            </a:endParaRP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381000" y="2667000"/>
            <a:ext cx="531813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E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381000" y="4159250"/>
            <a:ext cx="531813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E</a:t>
            </a:r>
            <a:endParaRPr lang="en-US" altLang="en-US" sz="3700" b="1" i="1">
              <a:solidFill>
                <a:schemeClr val="tx2"/>
              </a:solidFill>
            </a:endParaRPr>
          </a:p>
        </p:txBody>
      </p:sp>
      <p:sp>
        <p:nvSpPr>
          <p:cNvPr id="192529" name="Text Box 17"/>
          <p:cNvSpPr txBox="1">
            <a:spLocks noChangeArrowheads="1"/>
          </p:cNvSpPr>
          <p:nvPr/>
        </p:nvSpPr>
        <p:spPr bwMode="auto">
          <a:xfrm>
            <a:off x="381000" y="3352800"/>
            <a:ext cx="531813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R</a:t>
            </a:r>
            <a:endParaRPr lang="en-US" altLang="en-US" sz="3700" b="1" i="1">
              <a:solidFill>
                <a:schemeClr val="tx2"/>
              </a:solidFill>
            </a:endParaRPr>
          </a:p>
        </p:txBody>
      </p:sp>
      <p:sp>
        <p:nvSpPr>
          <p:cNvPr id="192530" name="Oval 18"/>
          <p:cNvSpPr>
            <a:spLocks noChangeArrowheads="1"/>
          </p:cNvSpPr>
          <p:nvPr/>
        </p:nvSpPr>
        <p:spPr bwMode="auto">
          <a:xfrm>
            <a:off x="8153400" y="762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L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92531" name="Text Box 19"/>
          <p:cNvSpPr txBox="1">
            <a:spLocks noChangeArrowheads="1"/>
          </p:cNvSpPr>
          <p:nvPr/>
        </p:nvSpPr>
        <p:spPr bwMode="auto">
          <a:xfrm>
            <a:off x="381000" y="4719638"/>
            <a:ext cx="501650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T</a:t>
            </a:r>
            <a:endParaRPr lang="en-US" altLang="en-US" sz="3700" b="1" i="1">
              <a:solidFill>
                <a:schemeClr val="tx2"/>
              </a:solidFill>
            </a:endParaRP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381000" y="5334000"/>
            <a:ext cx="560388" cy="717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100" b="1" i="1">
                <a:solidFill>
                  <a:schemeClr val="tx2"/>
                </a:solidFill>
              </a:rPr>
              <a:t>O</a:t>
            </a:r>
            <a:endParaRPr lang="en-US" altLang="en-US" sz="3700" b="1" i="1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000"/>
                            </p:stCondLst>
                            <p:childTnLst>
                              <p:par>
                                <p:cTn id="3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9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9" grpId="0" autoUpdateAnimBg="0"/>
      <p:bldP spid="192525" grpId="0" autoUpdateAnimBg="0"/>
      <p:bldP spid="192526" grpId="0" autoUpdateAnimBg="0"/>
      <p:bldP spid="192527" grpId="0" autoUpdateAnimBg="0"/>
      <p:bldP spid="192528" grpId="0" autoUpdateAnimBg="0"/>
      <p:bldP spid="192529" grpId="0" autoUpdateAnimBg="0"/>
      <p:bldP spid="192530" grpId="0" animBg="1" autoUpdateAnimBg="0"/>
      <p:bldP spid="192531" grpId="0" autoUpdateAnimBg="0"/>
      <p:bldP spid="192532" grpId="0" autoUpdateAnimBg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 that some fields require you to enter one idea at a time</a:t>
            </a:r>
          </a:p>
        </p:txBody>
      </p:sp>
      <p:sp>
        <p:nvSpPr>
          <p:cNvPr id="176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96313" cy="4953000"/>
          </a:xfrm>
        </p:spPr>
        <p:txBody>
          <a:bodyPr/>
          <a:lstStyle/>
          <a:p>
            <a:r>
              <a:rPr lang="en-US" altLang="en-US"/>
              <a:t>One idea per box allows for more powerful searching, selecting, and attaching to units when you browse</a:t>
            </a:r>
          </a:p>
          <a:p>
            <a:pPr marL="406400" lvl="1"/>
            <a:r>
              <a:rPr lang="en-US" altLang="en-US" sz="3200"/>
              <a:t>Essential questions</a:t>
            </a:r>
          </a:p>
          <a:p>
            <a:pPr marL="406400" lvl="1"/>
            <a:r>
              <a:rPr lang="en-US" altLang="en-US" sz="3200"/>
              <a:t>Enduring understandings</a:t>
            </a:r>
          </a:p>
          <a:p>
            <a:pPr marL="406400" lvl="1"/>
            <a:r>
              <a:rPr lang="en-US" altLang="en-US" sz="3200"/>
              <a:t>Tasks of complex performance</a:t>
            </a:r>
          </a:p>
          <a:p>
            <a:pPr marL="406400" lvl="1"/>
            <a:r>
              <a:rPr lang="en-US" altLang="en-US" sz="3200"/>
              <a:t>Rubrics</a:t>
            </a:r>
            <a:endParaRPr lang="en-US" altLang="en-US"/>
          </a:p>
          <a:p>
            <a:r>
              <a:rPr lang="en-US" altLang="en-US"/>
              <a:t>Also: makes expert reviewer assignment of “blue ribbons” more precise</a:t>
            </a:r>
          </a:p>
        </p:txBody>
      </p:sp>
      <p:sp>
        <p:nvSpPr>
          <p:cNvPr id="1764357" name="Oval 5"/>
          <p:cNvSpPr>
            <a:spLocks noChangeArrowheads="1"/>
          </p:cNvSpPr>
          <p:nvPr/>
        </p:nvSpPr>
        <p:spPr bwMode="auto">
          <a:xfrm>
            <a:off x="8382000" y="4191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T</a:t>
            </a:r>
          </a:p>
        </p:txBody>
      </p:sp>
      <p:sp>
        <p:nvSpPr>
          <p:cNvPr id="1764359" name="Oval 7"/>
          <p:cNvSpPr>
            <a:spLocks noChangeArrowheads="1"/>
          </p:cNvSpPr>
          <p:nvPr/>
        </p:nvSpPr>
        <p:spPr bwMode="auto">
          <a:xfrm>
            <a:off x="8382000" y="4800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FFFFFF"/>
                </a:solidFill>
                <a:latin typeface="Helvetica" charset="0"/>
              </a:rPr>
              <a:t>R</a:t>
            </a:r>
            <a:endParaRPr lang="en-US" altLang="en-US" sz="1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4361" name="Oval 9"/>
          <p:cNvSpPr>
            <a:spLocks noChangeArrowheads="1"/>
          </p:cNvSpPr>
          <p:nvPr/>
        </p:nvSpPr>
        <p:spPr bwMode="auto">
          <a:xfrm>
            <a:off x="8382000" y="35814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U</a:t>
            </a:r>
          </a:p>
        </p:txBody>
      </p:sp>
      <p:sp>
        <p:nvSpPr>
          <p:cNvPr id="1764363" name="Oval 11"/>
          <p:cNvSpPr>
            <a:spLocks noChangeArrowheads="1"/>
          </p:cNvSpPr>
          <p:nvPr/>
        </p:nvSpPr>
        <p:spPr bwMode="auto">
          <a:xfrm>
            <a:off x="8382000" y="29718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0801" name="Group 17"/>
          <p:cNvGrpSpPr>
            <a:grpSpLocks/>
          </p:cNvGrpSpPr>
          <p:nvPr/>
        </p:nvGrpSpPr>
        <p:grpSpPr bwMode="auto">
          <a:xfrm rot="266785">
            <a:off x="5105400" y="1752600"/>
            <a:ext cx="3778250" cy="4343400"/>
            <a:chOff x="3216" y="1200"/>
            <a:chExt cx="2380" cy="2736"/>
          </a:xfrm>
        </p:grpSpPr>
        <p:sp>
          <p:nvSpPr>
            <p:cNvPr id="630800" name="Rectangle 16"/>
            <p:cNvSpPr>
              <a:spLocks noChangeArrowheads="1"/>
            </p:cNvSpPr>
            <p:nvPr/>
          </p:nvSpPr>
          <p:spPr bwMode="auto">
            <a:xfrm>
              <a:off x="3216" y="1392"/>
              <a:ext cx="2016" cy="254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9" name="Rectangle 15"/>
            <p:cNvSpPr>
              <a:spLocks noChangeArrowheads="1"/>
            </p:cNvSpPr>
            <p:nvPr/>
          </p:nvSpPr>
          <p:spPr bwMode="auto">
            <a:xfrm>
              <a:off x="3264" y="1344"/>
              <a:ext cx="2016" cy="254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89" name="Rectangle 5"/>
            <p:cNvSpPr>
              <a:spLocks noChangeArrowheads="1"/>
            </p:cNvSpPr>
            <p:nvPr/>
          </p:nvSpPr>
          <p:spPr bwMode="auto">
            <a:xfrm>
              <a:off x="3360" y="1296"/>
              <a:ext cx="2016" cy="2544"/>
            </a:xfrm>
            <a:prstGeom prst="rect">
              <a:avLst/>
            </a:prstGeom>
            <a:solidFill>
              <a:srgbClr val="DDDDDD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0" name="Rectangle 6"/>
            <p:cNvSpPr>
              <a:spLocks noChangeArrowheads="1"/>
            </p:cNvSpPr>
            <p:nvPr/>
          </p:nvSpPr>
          <p:spPr bwMode="auto">
            <a:xfrm>
              <a:off x="3504" y="1248"/>
              <a:ext cx="1968" cy="2544"/>
            </a:xfrm>
            <a:prstGeom prst="rect">
              <a:avLst/>
            </a:prstGeom>
            <a:solidFill>
              <a:srgbClr val="EAEAE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1" name="Rectangle 7"/>
            <p:cNvSpPr>
              <a:spLocks noChangeArrowheads="1"/>
            </p:cNvSpPr>
            <p:nvPr/>
          </p:nvSpPr>
          <p:spPr bwMode="auto">
            <a:xfrm>
              <a:off x="3648" y="1200"/>
              <a:ext cx="1948" cy="2544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2" name="Rectangle 8"/>
            <p:cNvSpPr>
              <a:spLocks noChangeArrowheads="1"/>
            </p:cNvSpPr>
            <p:nvPr/>
          </p:nvSpPr>
          <p:spPr bwMode="auto">
            <a:xfrm>
              <a:off x="3792" y="1632"/>
              <a:ext cx="1584" cy="528"/>
            </a:xfrm>
            <a:prstGeom prst="rect">
              <a:avLst/>
            </a:prstGeom>
            <a:solidFill>
              <a:srgbClr val="EAEC5E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3" name="Rectangle 9"/>
            <p:cNvSpPr>
              <a:spLocks noChangeArrowheads="1"/>
            </p:cNvSpPr>
            <p:nvPr/>
          </p:nvSpPr>
          <p:spPr bwMode="auto">
            <a:xfrm>
              <a:off x="3792" y="3168"/>
              <a:ext cx="1584" cy="528"/>
            </a:xfrm>
            <a:prstGeom prst="rect">
              <a:avLst/>
            </a:prstGeom>
            <a:solidFill>
              <a:srgbClr val="FDE3BA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4" name="Rectangle 10"/>
            <p:cNvSpPr>
              <a:spLocks noChangeArrowheads="1"/>
            </p:cNvSpPr>
            <p:nvPr/>
          </p:nvSpPr>
          <p:spPr bwMode="auto">
            <a:xfrm>
              <a:off x="3792" y="2400"/>
              <a:ext cx="1584" cy="528"/>
            </a:xfrm>
            <a:prstGeom prst="rect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0795" name="WordArt 11"/>
            <p:cNvSpPr>
              <a:spLocks noChangeArrowheads="1" noChangeShapeType="1" noTextEdit="1"/>
            </p:cNvSpPr>
            <p:nvPr/>
          </p:nvSpPr>
          <p:spPr bwMode="auto">
            <a:xfrm>
              <a:off x="4224" y="1248"/>
              <a:ext cx="760" cy="13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1600" b="1" kern="10">
                  <a:ln w="9525">
                    <a:noFill/>
                    <a:round/>
                    <a:headEnd/>
                    <a:tailEnd/>
                  </a:ln>
                  <a:solidFill>
                    <a:srgbClr val="336699"/>
                  </a:solidFill>
                  <a:effectLst>
                    <a:outerShdw dist="45791" dir="2021404" algn="ctr" rotWithShape="0">
                      <a:srgbClr val="C0C0C0"/>
                    </a:outerShdw>
                  </a:effectLst>
                  <a:latin typeface="Times New Roman"/>
                  <a:cs typeface="Times New Roman"/>
                </a:rPr>
                <a:t>Unit Template</a:t>
              </a:r>
            </a:p>
          </p:txBody>
        </p:sp>
        <p:sp>
          <p:nvSpPr>
            <p:cNvPr id="630796" name="Text Box 12"/>
            <p:cNvSpPr txBox="1">
              <a:spLocks noChangeArrowheads="1"/>
            </p:cNvSpPr>
            <p:nvPr/>
          </p:nvSpPr>
          <p:spPr bwMode="auto">
            <a:xfrm>
              <a:off x="3840" y="1461"/>
              <a:ext cx="1344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en-US" sz="900">
                  <a:latin typeface="TektoMM_503 BD 488 NO" charset="0"/>
                </a:rPr>
                <a:t>Overarching understandings</a:t>
              </a:r>
              <a:endParaRPr lang="en-US" altLang="en-US" sz="900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630797" name="Text Box 13"/>
            <p:cNvSpPr txBox="1">
              <a:spLocks noChangeArrowheads="1"/>
            </p:cNvSpPr>
            <p:nvPr/>
          </p:nvSpPr>
          <p:spPr bwMode="auto">
            <a:xfrm>
              <a:off x="3695" y="3027"/>
              <a:ext cx="1440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lnSpc>
                  <a:spcPct val="60000"/>
                </a:lnSpc>
              </a:pPr>
              <a:r>
                <a:rPr lang="en-US" altLang="en-US" sz="900">
                  <a:latin typeface="TektoMM_503 BD 488 NO" charset="0"/>
                </a:rPr>
                <a:t>Knowledge and skill to be acquired</a:t>
              </a:r>
              <a:endParaRPr lang="en-US" altLang="en-US" sz="900" i="1">
                <a:solidFill>
                  <a:srgbClr val="FFFFFF"/>
                </a:solidFill>
                <a:latin typeface="TektoMM_503 BD 488 NO" charset="0"/>
              </a:endParaRPr>
            </a:p>
          </p:txBody>
        </p:sp>
        <p:sp>
          <p:nvSpPr>
            <p:cNvPr id="630798" name="Text Box 14"/>
            <p:cNvSpPr txBox="1">
              <a:spLocks noChangeArrowheads="1"/>
            </p:cNvSpPr>
            <p:nvPr/>
          </p:nvSpPr>
          <p:spPr bwMode="auto">
            <a:xfrm>
              <a:off x="3839" y="2258"/>
              <a:ext cx="1056" cy="1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lnSpc>
                  <a:spcPct val="60000"/>
                </a:lnSpc>
              </a:pPr>
              <a:r>
                <a:rPr lang="en-US" altLang="en-US" sz="900">
                  <a:latin typeface="TektoMM_503 BD 488 NO" charset="0"/>
                </a:rPr>
                <a:t>Essential </a:t>
              </a:r>
              <a:r>
                <a:rPr lang="en-US" altLang="en-US" sz="900">
                  <a:latin typeface="TektoMMObl_503 BD 850 EX" charset="0"/>
                </a:rPr>
                <a:t> </a:t>
              </a:r>
              <a:r>
                <a:rPr lang="en-US" altLang="en-US" sz="900">
                  <a:latin typeface="TektoMM_503 BD 488 NO" charset="0"/>
                </a:rPr>
                <a:t>Questions</a:t>
              </a:r>
              <a:endParaRPr lang="en-US" altLang="en-US" sz="900">
                <a:solidFill>
                  <a:srgbClr val="FFFFFF"/>
                </a:solidFill>
                <a:latin typeface="TektoMMObl_503 BD 850 EX" charset="0"/>
              </a:endParaRPr>
            </a:p>
          </p:txBody>
        </p:sp>
      </p:grpSp>
      <p:sp>
        <p:nvSpPr>
          <p:cNvPr id="6307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95275"/>
            <a:ext cx="8382000" cy="1152525"/>
          </a:xfrm>
        </p:spPr>
        <p:txBody>
          <a:bodyPr/>
          <a:lstStyle/>
          <a:p>
            <a:r>
              <a:rPr lang="en-US" altLang="en-US"/>
              <a:t>Understanding by Design Template: the basis of Exchange</a:t>
            </a:r>
          </a:p>
        </p:txBody>
      </p:sp>
      <p:sp>
        <p:nvSpPr>
          <p:cNvPr id="630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5105400" cy="4191000"/>
          </a:xfrm>
        </p:spPr>
        <p:txBody>
          <a:bodyPr/>
          <a:lstStyle/>
          <a:p>
            <a:pPr lvl="1"/>
            <a:r>
              <a:rPr lang="en-US" altLang="en-US" sz="3600"/>
              <a:t>The ubd template embodies the 3 stages of “Backward Design”</a:t>
            </a:r>
          </a:p>
          <a:p>
            <a:pPr lvl="1"/>
            <a:r>
              <a:rPr lang="en-US" altLang="en-US" sz="3600"/>
              <a:t>The template provides an easy mechanism for exchange of ideas</a:t>
            </a:r>
            <a:endParaRPr lang="en-US" alt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08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Help in the Exchange about all template design elements</a:t>
            </a:r>
          </a:p>
        </p:txBody>
      </p:sp>
      <p:sp>
        <p:nvSpPr>
          <p:cNvPr id="176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447800"/>
            <a:ext cx="7605712" cy="5029200"/>
          </a:xfrm>
        </p:spPr>
        <p:txBody>
          <a:bodyPr/>
          <a:lstStyle/>
          <a:p>
            <a:r>
              <a:rPr lang="en-US" altLang="en-US"/>
              <a:t>Get to know the icons!</a:t>
            </a:r>
          </a:p>
          <a:p>
            <a:pPr marL="406400" lvl="1"/>
            <a:r>
              <a:rPr lang="en-US" altLang="en-US"/>
              <a:t>A summary of each field</a:t>
            </a:r>
          </a:p>
          <a:p>
            <a:pPr marL="406400" lvl="1"/>
            <a:r>
              <a:rPr lang="en-US" altLang="en-US"/>
              <a:t>Examples for each field</a:t>
            </a:r>
          </a:p>
          <a:p>
            <a:pPr marL="406400" lvl="1"/>
            <a:r>
              <a:rPr lang="en-US" altLang="en-US"/>
              <a:t>A self-test of your understanding </a:t>
            </a:r>
            <a:br>
              <a:rPr lang="en-US" altLang="en-US"/>
            </a:br>
            <a:r>
              <a:rPr lang="en-US" altLang="en-US"/>
              <a:t>for that field</a:t>
            </a:r>
          </a:p>
          <a:p>
            <a:pPr marL="406400" lvl="1"/>
            <a:r>
              <a:rPr lang="en-US" altLang="en-US"/>
              <a:t>FAQ’s and Glossary</a:t>
            </a:r>
          </a:p>
          <a:p>
            <a:pPr marL="406400" lvl="1"/>
            <a:r>
              <a:rPr lang="en-US" altLang="en-US"/>
              <a:t>A special unit in which each field is explained: click the icon for UBD TEMPLATE</a:t>
            </a:r>
          </a:p>
          <a:p>
            <a:pPr marL="406400" lvl="1"/>
            <a:r>
              <a:rPr lang="en-US" altLang="en-US"/>
              <a:t>Web links to resources for that field</a:t>
            </a:r>
          </a:p>
        </p:txBody>
      </p:sp>
      <p:sp>
        <p:nvSpPr>
          <p:cNvPr id="1765380" name="Oval 4"/>
          <p:cNvSpPr>
            <a:spLocks noChangeArrowheads="1"/>
          </p:cNvSpPr>
          <p:nvPr/>
        </p:nvSpPr>
        <p:spPr bwMode="auto">
          <a:xfrm>
            <a:off x="7848600" y="2057400"/>
            <a:ext cx="457200" cy="4572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5381" name="AutoShape 5"/>
          <p:cNvSpPr>
            <a:spLocks noChangeArrowheads="1"/>
          </p:cNvSpPr>
          <p:nvPr/>
        </p:nvSpPr>
        <p:spPr bwMode="auto">
          <a:xfrm>
            <a:off x="7848600" y="2667000"/>
            <a:ext cx="533400" cy="533400"/>
          </a:xfrm>
          <a:prstGeom prst="star5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65382" name="Oval 6"/>
          <p:cNvSpPr>
            <a:spLocks noChangeArrowheads="1"/>
          </p:cNvSpPr>
          <p:nvPr/>
        </p:nvSpPr>
        <p:spPr bwMode="auto">
          <a:xfrm>
            <a:off x="7848600" y="4038600"/>
            <a:ext cx="457200" cy="457200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?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5383" name="Text Box 7"/>
          <p:cNvSpPr txBox="1">
            <a:spLocks noChangeArrowheads="1"/>
          </p:cNvSpPr>
          <p:nvPr/>
        </p:nvSpPr>
        <p:spPr bwMode="auto">
          <a:xfrm>
            <a:off x="7848600" y="3124200"/>
            <a:ext cx="519113" cy="8239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sz="4800" b="1" i="1"/>
              <a:t>√</a:t>
            </a:r>
            <a:endParaRPr lang="en-US" altLang="en-US" sz="2500" b="1" i="1"/>
          </a:p>
        </p:txBody>
      </p:sp>
      <p:sp>
        <p:nvSpPr>
          <p:cNvPr id="1765384" name="Oval 8"/>
          <p:cNvSpPr>
            <a:spLocks noChangeArrowheads="1"/>
          </p:cNvSpPr>
          <p:nvPr/>
        </p:nvSpPr>
        <p:spPr bwMode="auto">
          <a:xfrm>
            <a:off x="7467600" y="4800600"/>
            <a:ext cx="1371600" cy="609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1800" b="1" i="1">
                <a:solidFill>
                  <a:srgbClr val="FFFFFF"/>
                </a:solidFill>
              </a:rPr>
              <a:t>Ubd template</a:t>
            </a:r>
            <a:endParaRPr lang="en-US" altLang="en-US" sz="2500" b="1" i="1">
              <a:solidFill>
                <a:srgbClr val="FFFFFF"/>
              </a:solidFill>
            </a:endParaRPr>
          </a:p>
        </p:txBody>
      </p:sp>
      <p:sp>
        <p:nvSpPr>
          <p:cNvPr id="1765386" name="AutoShape 10"/>
          <p:cNvSpPr>
            <a:spLocks noChangeArrowheads="1"/>
          </p:cNvSpPr>
          <p:nvPr/>
        </p:nvSpPr>
        <p:spPr bwMode="auto">
          <a:xfrm>
            <a:off x="7696200" y="5715000"/>
            <a:ext cx="838200" cy="762000"/>
          </a:xfrm>
          <a:prstGeom prst="sun">
            <a:avLst>
              <a:gd name="adj" fmla="val 25000"/>
            </a:avLst>
          </a:prstGeom>
          <a:solidFill>
            <a:srgbClr val="00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58113" cy="1152525"/>
          </a:xfrm>
        </p:spPr>
        <p:txBody>
          <a:bodyPr/>
          <a:lstStyle/>
          <a:p>
            <a:r>
              <a:rPr lang="en-US" altLang="en-US"/>
              <a:t>for further information...</a:t>
            </a:r>
          </a:p>
        </p:txBody>
      </p:sp>
      <p:sp>
        <p:nvSpPr>
          <p:cNvPr id="60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7688" y="1524000"/>
            <a:ext cx="7986712" cy="4724400"/>
          </a:xfrm>
        </p:spPr>
        <p:txBody>
          <a:bodyPr/>
          <a:lstStyle/>
          <a:p>
            <a:r>
              <a:rPr lang="en-US" altLang="en-US"/>
              <a:t>Contact us: </a:t>
            </a:r>
          </a:p>
          <a:p>
            <a:pPr lvl="1"/>
            <a:r>
              <a:rPr lang="en-US" altLang="en-US" sz="3600"/>
              <a:t>Grant Wiggins, co-author: grant@ubdexchange.org</a:t>
            </a:r>
          </a:p>
          <a:p>
            <a:pPr lvl="1"/>
            <a:r>
              <a:rPr lang="en-US" altLang="en-US" sz="3600"/>
              <a:t>Jay McTighe, co-author: jmctigh@aol.com </a:t>
            </a:r>
          </a:p>
          <a:p>
            <a:pPr lvl="1"/>
            <a:r>
              <a:rPr lang="en-US" altLang="en-US" sz="3600"/>
              <a:t>Steve Petti, webmaster: steve@newimagemedia.com</a:t>
            </a:r>
            <a:endParaRPr lang="en-US" altLang="en-US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9067800" cy="881063"/>
          </a:xfrm>
          <a:noFill/>
          <a:ln/>
        </p:spPr>
        <p:txBody>
          <a:bodyPr/>
          <a:lstStyle/>
          <a:p>
            <a:r>
              <a:rPr lang="en-US" altLang="en-US"/>
              <a:t>The “big ideas” of each stage:</a:t>
            </a:r>
          </a:p>
        </p:txBody>
      </p:sp>
      <p:grpSp>
        <p:nvGrpSpPr>
          <p:cNvPr id="1748995" name="Group 3"/>
          <p:cNvGrpSpPr>
            <a:grpSpLocks/>
          </p:cNvGrpSpPr>
          <p:nvPr/>
        </p:nvGrpSpPr>
        <p:grpSpPr bwMode="auto">
          <a:xfrm>
            <a:off x="4648200" y="1066800"/>
            <a:ext cx="3813175" cy="5410200"/>
            <a:chOff x="238" y="720"/>
            <a:chExt cx="2402" cy="3408"/>
          </a:xfrm>
        </p:grpSpPr>
        <p:sp>
          <p:nvSpPr>
            <p:cNvPr id="1748996" name="AutoShape 4"/>
            <p:cNvSpPr>
              <a:spLocks noChangeArrowheads="1"/>
            </p:cNvSpPr>
            <p:nvPr/>
          </p:nvSpPr>
          <p:spPr bwMode="auto">
            <a:xfrm>
              <a:off x="1533" y="1191"/>
              <a:ext cx="1039" cy="829"/>
            </a:xfrm>
            <a:prstGeom prst="roundRect">
              <a:avLst>
                <a:gd name="adj" fmla="val 100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97" name="Rectangle 5"/>
            <p:cNvSpPr>
              <a:spLocks noChangeArrowheads="1"/>
            </p:cNvSpPr>
            <p:nvPr/>
          </p:nvSpPr>
          <p:spPr bwMode="auto">
            <a:xfrm>
              <a:off x="375" y="720"/>
              <a:ext cx="2265" cy="3408"/>
            </a:xfrm>
            <a:prstGeom prst="rect">
              <a:avLst/>
            </a:prstGeom>
            <a:noFill/>
            <a:ln w="31750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98" name="Rectangle 6"/>
            <p:cNvSpPr>
              <a:spLocks noChangeArrowheads="1"/>
            </p:cNvSpPr>
            <p:nvPr/>
          </p:nvSpPr>
          <p:spPr bwMode="auto">
            <a:xfrm>
              <a:off x="384" y="2069"/>
              <a:ext cx="2256" cy="13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8999" name="Rectangle 7"/>
            <p:cNvSpPr>
              <a:spLocks noChangeArrowheads="1"/>
            </p:cNvSpPr>
            <p:nvPr/>
          </p:nvSpPr>
          <p:spPr bwMode="auto">
            <a:xfrm>
              <a:off x="1136" y="2097"/>
              <a:ext cx="79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FFFFFF"/>
                  </a:solidFill>
                </a:rPr>
                <a:t>Assessment Evidence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00" name="Rectangle 8"/>
            <p:cNvSpPr>
              <a:spLocks noChangeArrowheads="1"/>
            </p:cNvSpPr>
            <p:nvPr/>
          </p:nvSpPr>
          <p:spPr bwMode="auto">
            <a:xfrm>
              <a:off x="384" y="3146"/>
              <a:ext cx="2256" cy="13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01" name="Rectangle 9"/>
            <p:cNvSpPr>
              <a:spLocks noChangeArrowheads="1"/>
            </p:cNvSpPr>
            <p:nvPr/>
          </p:nvSpPr>
          <p:spPr bwMode="auto">
            <a:xfrm>
              <a:off x="1183" y="3168"/>
              <a:ext cx="36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FFFFFF"/>
                  </a:solidFill>
                </a:rPr>
                <a:t>Learning 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02" name="Rectangle 10"/>
            <p:cNvSpPr>
              <a:spLocks noChangeArrowheads="1"/>
            </p:cNvSpPr>
            <p:nvPr/>
          </p:nvSpPr>
          <p:spPr bwMode="auto">
            <a:xfrm>
              <a:off x="1529" y="3168"/>
              <a:ext cx="35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FFFFFF"/>
                  </a:solidFill>
                </a:rPr>
                <a:t>Activities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03" name="Rectangle 11"/>
            <p:cNvSpPr>
              <a:spLocks noChangeArrowheads="1"/>
            </p:cNvSpPr>
            <p:nvPr/>
          </p:nvSpPr>
          <p:spPr bwMode="auto">
            <a:xfrm>
              <a:off x="394" y="1003"/>
              <a:ext cx="2242" cy="134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04" name="Rectangle 12"/>
            <p:cNvSpPr>
              <a:spLocks noChangeArrowheads="1"/>
            </p:cNvSpPr>
            <p:nvPr/>
          </p:nvSpPr>
          <p:spPr bwMode="auto">
            <a:xfrm>
              <a:off x="599" y="1020"/>
              <a:ext cx="185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100" b="1">
                  <a:solidFill>
                    <a:srgbClr val="FFFFFF"/>
                  </a:solidFill>
                </a:rPr>
                <a:t>    Understandings                    Essential Questions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05" name="Line 13"/>
            <p:cNvSpPr>
              <a:spLocks noChangeShapeType="1"/>
            </p:cNvSpPr>
            <p:nvPr/>
          </p:nvSpPr>
          <p:spPr bwMode="auto">
            <a:xfrm>
              <a:off x="293" y="2124"/>
              <a:ext cx="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06" name="Line 14"/>
            <p:cNvSpPr>
              <a:spLocks noChangeShapeType="1"/>
            </p:cNvSpPr>
            <p:nvPr/>
          </p:nvSpPr>
          <p:spPr bwMode="auto">
            <a:xfrm flipV="1">
              <a:off x="288" y="3047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07" name="Line 15"/>
            <p:cNvSpPr>
              <a:spLocks noChangeShapeType="1"/>
            </p:cNvSpPr>
            <p:nvPr/>
          </p:nvSpPr>
          <p:spPr bwMode="auto">
            <a:xfrm flipV="1">
              <a:off x="288" y="2982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08" name="Line 16"/>
            <p:cNvSpPr>
              <a:spLocks noChangeShapeType="1"/>
            </p:cNvSpPr>
            <p:nvPr/>
          </p:nvSpPr>
          <p:spPr bwMode="auto">
            <a:xfrm flipV="1">
              <a:off x="288" y="2918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09" name="Line 17"/>
            <p:cNvSpPr>
              <a:spLocks noChangeShapeType="1"/>
            </p:cNvSpPr>
            <p:nvPr/>
          </p:nvSpPr>
          <p:spPr bwMode="auto">
            <a:xfrm flipV="1">
              <a:off x="288" y="2848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0" name="Line 18"/>
            <p:cNvSpPr>
              <a:spLocks noChangeShapeType="1"/>
            </p:cNvSpPr>
            <p:nvPr/>
          </p:nvSpPr>
          <p:spPr bwMode="auto">
            <a:xfrm flipV="1">
              <a:off x="288" y="2784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1" name="Line 19"/>
            <p:cNvSpPr>
              <a:spLocks noChangeShapeType="1"/>
            </p:cNvSpPr>
            <p:nvPr/>
          </p:nvSpPr>
          <p:spPr bwMode="auto">
            <a:xfrm flipV="1">
              <a:off x="288" y="2719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2" name="Line 20"/>
            <p:cNvSpPr>
              <a:spLocks noChangeShapeType="1"/>
            </p:cNvSpPr>
            <p:nvPr/>
          </p:nvSpPr>
          <p:spPr bwMode="auto">
            <a:xfrm flipV="1">
              <a:off x="288" y="2650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3" name="Line 21"/>
            <p:cNvSpPr>
              <a:spLocks noChangeShapeType="1"/>
            </p:cNvSpPr>
            <p:nvPr/>
          </p:nvSpPr>
          <p:spPr bwMode="auto">
            <a:xfrm flipV="1">
              <a:off x="288" y="2585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4" name="Line 22"/>
            <p:cNvSpPr>
              <a:spLocks noChangeShapeType="1"/>
            </p:cNvSpPr>
            <p:nvPr/>
          </p:nvSpPr>
          <p:spPr bwMode="auto">
            <a:xfrm flipV="1">
              <a:off x="288" y="2521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5" name="Line 23"/>
            <p:cNvSpPr>
              <a:spLocks noChangeShapeType="1"/>
            </p:cNvSpPr>
            <p:nvPr/>
          </p:nvSpPr>
          <p:spPr bwMode="auto">
            <a:xfrm flipV="1">
              <a:off x="288" y="2451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6" name="Line 24"/>
            <p:cNvSpPr>
              <a:spLocks noChangeShapeType="1"/>
            </p:cNvSpPr>
            <p:nvPr/>
          </p:nvSpPr>
          <p:spPr bwMode="auto">
            <a:xfrm flipV="1">
              <a:off x="288" y="2387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7" name="Line 25"/>
            <p:cNvSpPr>
              <a:spLocks noChangeShapeType="1"/>
            </p:cNvSpPr>
            <p:nvPr/>
          </p:nvSpPr>
          <p:spPr bwMode="auto">
            <a:xfrm flipV="1">
              <a:off x="288" y="2322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8" name="Line 26"/>
            <p:cNvSpPr>
              <a:spLocks noChangeShapeType="1"/>
            </p:cNvSpPr>
            <p:nvPr/>
          </p:nvSpPr>
          <p:spPr bwMode="auto">
            <a:xfrm flipV="1">
              <a:off x="288" y="2253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19" name="Line 27"/>
            <p:cNvSpPr>
              <a:spLocks noChangeShapeType="1"/>
            </p:cNvSpPr>
            <p:nvPr/>
          </p:nvSpPr>
          <p:spPr bwMode="auto">
            <a:xfrm flipV="1">
              <a:off x="288" y="2188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20" name="Line 28"/>
            <p:cNvSpPr>
              <a:spLocks noChangeShapeType="1"/>
            </p:cNvSpPr>
            <p:nvPr/>
          </p:nvSpPr>
          <p:spPr bwMode="auto">
            <a:xfrm flipV="1">
              <a:off x="288" y="2124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21" name="Line 29"/>
            <p:cNvSpPr>
              <a:spLocks noChangeShapeType="1"/>
            </p:cNvSpPr>
            <p:nvPr/>
          </p:nvSpPr>
          <p:spPr bwMode="auto">
            <a:xfrm>
              <a:off x="288" y="3096"/>
              <a:ext cx="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22" name="Line 30"/>
            <p:cNvSpPr>
              <a:spLocks noChangeShapeType="1"/>
            </p:cNvSpPr>
            <p:nvPr/>
          </p:nvSpPr>
          <p:spPr bwMode="auto">
            <a:xfrm>
              <a:off x="293" y="3215"/>
              <a:ext cx="59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23" name="Line 31"/>
            <p:cNvSpPr>
              <a:spLocks noChangeShapeType="1"/>
            </p:cNvSpPr>
            <p:nvPr/>
          </p:nvSpPr>
          <p:spPr bwMode="auto">
            <a:xfrm>
              <a:off x="288" y="4073"/>
              <a:ext cx="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24" name="AutoShape 32"/>
            <p:cNvSpPr>
              <a:spLocks noChangeArrowheads="1"/>
            </p:cNvSpPr>
            <p:nvPr/>
          </p:nvSpPr>
          <p:spPr bwMode="auto">
            <a:xfrm>
              <a:off x="243" y="2362"/>
              <a:ext cx="91" cy="506"/>
            </a:xfrm>
            <a:prstGeom prst="roundRect">
              <a:avLst>
                <a:gd name="adj" fmla="val 46153"/>
              </a:avLst>
            </a:prstGeom>
            <a:solidFill>
              <a:srgbClr val="F0CCDA"/>
            </a:solidFill>
            <a:ln w="9525">
              <a:solidFill>
                <a:srgbClr val="F0CCDA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25" name="Rectangle 33"/>
            <p:cNvSpPr>
              <a:spLocks noChangeArrowheads="1"/>
            </p:cNvSpPr>
            <p:nvPr/>
          </p:nvSpPr>
          <p:spPr bwMode="auto">
            <a:xfrm>
              <a:off x="289" y="2379"/>
              <a:ext cx="2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s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26" name="Rectangle 34"/>
            <p:cNvSpPr>
              <a:spLocks noChangeArrowheads="1"/>
            </p:cNvSpPr>
            <p:nvPr/>
          </p:nvSpPr>
          <p:spPr bwMode="auto">
            <a:xfrm>
              <a:off x="285" y="2439"/>
              <a:ext cx="27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t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27" name="Rectangle 35"/>
            <p:cNvSpPr>
              <a:spLocks noChangeArrowheads="1"/>
            </p:cNvSpPr>
            <p:nvPr/>
          </p:nvSpPr>
          <p:spPr bwMode="auto">
            <a:xfrm>
              <a:off x="284" y="2498"/>
              <a:ext cx="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a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28" name="Rectangle 36"/>
            <p:cNvSpPr>
              <a:spLocks noChangeArrowheads="1"/>
            </p:cNvSpPr>
            <p:nvPr/>
          </p:nvSpPr>
          <p:spPr bwMode="auto">
            <a:xfrm>
              <a:off x="285" y="2558"/>
              <a:ext cx="42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g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29" name="Rectangle 37"/>
            <p:cNvSpPr>
              <a:spLocks noChangeArrowheads="1"/>
            </p:cNvSpPr>
            <p:nvPr/>
          </p:nvSpPr>
          <p:spPr bwMode="auto">
            <a:xfrm>
              <a:off x="285" y="2617"/>
              <a:ext cx="41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e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30" name="Rectangle 38"/>
            <p:cNvSpPr>
              <a:spLocks noChangeArrowheads="1"/>
            </p:cNvSpPr>
            <p:nvPr/>
          </p:nvSpPr>
          <p:spPr bwMode="auto">
            <a:xfrm>
              <a:off x="287" y="2751"/>
              <a:ext cx="37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2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31" name="Line 39"/>
            <p:cNvSpPr>
              <a:spLocks noChangeShapeType="1"/>
            </p:cNvSpPr>
            <p:nvPr/>
          </p:nvSpPr>
          <p:spPr bwMode="auto">
            <a:xfrm flipV="1">
              <a:off x="284" y="4024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2" name="Line 40"/>
            <p:cNvSpPr>
              <a:spLocks noChangeShapeType="1"/>
            </p:cNvSpPr>
            <p:nvPr/>
          </p:nvSpPr>
          <p:spPr bwMode="auto">
            <a:xfrm flipV="1">
              <a:off x="284" y="3959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3" name="Line 41"/>
            <p:cNvSpPr>
              <a:spLocks noChangeShapeType="1"/>
            </p:cNvSpPr>
            <p:nvPr/>
          </p:nvSpPr>
          <p:spPr bwMode="auto">
            <a:xfrm flipV="1">
              <a:off x="284" y="3890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4" name="Line 42"/>
            <p:cNvSpPr>
              <a:spLocks noChangeShapeType="1"/>
            </p:cNvSpPr>
            <p:nvPr/>
          </p:nvSpPr>
          <p:spPr bwMode="auto">
            <a:xfrm flipV="1">
              <a:off x="284" y="3825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5" name="Line 43"/>
            <p:cNvSpPr>
              <a:spLocks noChangeShapeType="1"/>
            </p:cNvSpPr>
            <p:nvPr/>
          </p:nvSpPr>
          <p:spPr bwMode="auto">
            <a:xfrm flipV="1">
              <a:off x="284" y="3756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6" name="Line 44"/>
            <p:cNvSpPr>
              <a:spLocks noChangeShapeType="1"/>
            </p:cNvSpPr>
            <p:nvPr/>
          </p:nvSpPr>
          <p:spPr bwMode="auto">
            <a:xfrm flipV="1">
              <a:off x="284" y="3686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7" name="Line 45"/>
            <p:cNvSpPr>
              <a:spLocks noChangeShapeType="1"/>
            </p:cNvSpPr>
            <p:nvPr/>
          </p:nvSpPr>
          <p:spPr bwMode="auto">
            <a:xfrm flipV="1">
              <a:off x="284" y="3622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8" name="Line 46"/>
            <p:cNvSpPr>
              <a:spLocks noChangeShapeType="1"/>
            </p:cNvSpPr>
            <p:nvPr/>
          </p:nvSpPr>
          <p:spPr bwMode="auto">
            <a:xfrm flipV="1">
              <a:off x="284" y="3553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39" name="Line 47"/>
            <p:cNvSpPr>
              <a:spLocks noChangeShapeType="1"/>
            </p:cNvSpPr>
            <p:nvPr/>
          </p:nvSpPr>
          <p:spPr bwMode="auto">
            <a:xfrm flipV="1">
              <a:off x="284" y="3488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40" name="Line 48"/>
            <p:cNvSpPr>
              <a:spLocks noChangeShapeType="1"/>
            </p:cNvSpPr>
            <p:nvPr/>
          </p:nvSpPr>
          <p:spPr bwMode="auto">
            <a:xfrm flipV="1">
              <a:off x="284" y="3419"/>
              <a:ext cx="4" cy="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41" name="Line 49"/>
            <p:cNvSpPr>
              <a:spLocks noChangeShapeType="1"/>
            </p:cNvSpPr>
            <p:nvPr/>
          </p:nvSpPr>
          <p:spPr bwMode="auto">
            <a:xfrm flipV="1">
              <a:off x="288" y="3349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42" name="Line 50"/>
            <p:cNvSpPr>
              <a:spLocks noChangeShapeType="1"/>
            </p:cNvSpPr>
            <p:nvPr/>
          </p:nvSpPr>
          <p:spPr bwMode="auto">
            <a:xfrm flipV="1">
              <a:off x="288" y="3285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43" name="Line 51"/>
            <p:cNvSpPr>
              <a:spLocks noChangeShapeType="1"/>
            </p:cNvSpPr>
            <p:nvPr/>
          </p:nvSpPr>
          <p:spPr bwMode="auto">
            <a:xfrm flipV="1">
              <a:off x="288" y="3215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44" name="AutoShape 52"/>
            <p:cNvSpPr>
              <a:spLocks noChangeArrowheads="1"/>
            </p:cNvSpPr>
            <p:nvPr/>
          </p:nvSpPr>
          <p:spPr bwMode="auto">
            <a:xfrm>
              <a:off x="243" y="3394"/>
              <a:ext cx="91" cy="506"/>
            </a:xfrm>
            <a:prstGeom prst="roundRect">
              <a:avLst>
                <a:gd name="adj" fmla="val 46153"/>
              </a:avLst>
            </a:prstGeom>
            <a:solidFill>
              <a:srgbClr val="FFFFCC"/>
            </a:solidFill>
            <a:ln w="9525">
              <a:solidFill>
                <a:srgbClr val="FFFFCC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45" name="Rectangle 53"/>
            <p:cNvSpPr>
              <a:spLocks noChangeArrowheads="1"/>
            </p:cNvSpPr>
            <p:nvPr/>
          </p:nvSpPr>
          <p:spPr bwMode="auto">
            <a:xfrm>
              <a:off x="289" y="3411"/>
              <a:ext cx="2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s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46" name="Rectangle 54"/>
            <p:cNvSpPr>
              <a:spLocks noChangeArrowheads="1"/>
            </p:cNvSpPr>
            <p:nvPr/>
          </p:nvSpPr>
          <p:spPr bwMode="auto">
            <a:xfrm>
              <a:off x="285" y="3471"/>
              <a:ext cx="27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t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47" name="Rectangle 55"/>
            <p:cNvSpPr>
              <a:spLocks noChangeArrowheads="1"/>
            </p:cNvSpPr>
            <p:nvPr/>
          </p:nvSpPr>
          <p:spPr bwMode="auto">
            <a:xfrm>
              <a:off x="284" y="3530"/>
              <a:ext cx="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a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48" name="Rectangle 56"/>
            <p:cNvSpPr>
              <a:spLocks noChangeArrowheads="1"/>
            </p:cNvSpPr>
            <p:nvPr/>
          </p:nvSpPr>
          <p:spPr bwMode="auto">
            <a:xfrm>
              <a:off x="285" y="3590"/>
              <a:ext cx="42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g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49" name="Rectangle 57"/>
            <p:cNvSpPr>
              <a:spLocks noChangeArrowheads="1"/>
            </p:cNvSpPr>
            <p:nvPr/>
          </p:nvSpPr>
          <p:spPr bwMode="auto">
            <a:xfrm>
              <a:off x="285" y="3649"/>
              <a:ext cx="41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e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50" name="Rectangle 58"/>
            <p:cNvSpPr>
              <a:spLocks noChangeArrowheads="1"/>
            </p:cNvSpPr>
            <p:nvPr/>
          </p:nvSpPr>
          <p:spPr bwMode="auto">
            <a:xfrm>
              <a:off x="287" y="3783"/>
              <a:ext cx="37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3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51" name="Rectangle 59"/>
            <p:cNvSpPr>
              <a:spLocks noChangeArrowheads="1"/>
            </p:cNvSpPr>
            <p:nvPr/>
          </p:nvSpPr>
          <p:spPr bwMode="auto">
            <a:xfrm>
              <a:off x="444" y="757"/>
              <a:ext cx="45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1100" b="1" i="1">
                  <a:solidFill>
                    <a:srgbClr val="000000"/>
                  </a:solidFill>
                </a:rPr>
                <a:t>Standard(s):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52" name="Line 60"/>
            <p:cNvSpPr>
              <a:spLocks noChangeShapeType="1"/>
            </p:cNvSpPr>
            <p:nvPr/>
          </p:nvSpPr>
          <p:spPr bwMode="auto">
            <a:xfrm>
              <a:off x="288" y="1052"/>
              <a:ext cx="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3" name="Line 61"/>
            <p:cNvSpPr>
              <a:spLocks noChangeShapeType="1"/>
            </p:cNvSpPr>
            <p:nvPr/>
          </p:nvSpPr>
          <p:spPr bwMode="auto">
            <a:xfrm flipV="1">
              <a:off x="284" y="1980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4" name="Line 62"/>
            <p:cNvSpPr>
              <a:spLocks noChangeShapeType="1"/>
            </p:cNvSpPr>
            <p:nvPr/>
          </p:nvSpPr>
          <p:spPr bwMode="auto">
            <a:xfrm flipV="1">
              <a:off x="284" y="1916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5" name="Line 63"/>
            <p:cNvSpPr>
              <a:spLocks noChangeShapeType="1"/>
            </p:cNvSpPr>
            <p:nvPr/>
          </p:nvSpPr>
          <p:spPr bwMode="auto">
            <a:xfrm flipV="1">
              <a:off x="284" y="1846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6" name="Line 64"/>
            <p:cNvSpPr>
              <a:spLocks noChangeShapeType="1"/>
            </p:cNvSpPr>
            <p:nvPr/>
          </p:nvSpPr>
          <p:spPr bwMode="auto">
            <a:xfrm flipV="1">
              <a:off x="284" y="1782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7" name="Line 65"/>
            <p:cNvSpPr>
              <a:spLocks noChangeShapeType="1"/>
            </p:cNvSpPr>
            <p:nvPr/>
          </p:nvSpPr>
          <p:spPr bwMode="auto">
            <a:xfrm flipV="1">
              <a:off x="284" y="1717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8" name="Line 66"/>
            <p:cNvSpPr>
              <a:spLocks noChangeShapeType="1"/>
            </p:cNvSpPr>
            <p:nvPr/>
          </p:nvSpPr>
          <p:spPr bwMode="auto">
            <a:xfrm flipV="1">
              <a:off x="284" y="1648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59" name="Line 67"/>
            <p:cNvSpPr>
              <a:spLocks noChangeShapeType="1"/>
            </p:cNvSpPr>
            <p:nvPr/>
          </p:nvSpPr>
          <p:spPr bwMode="auto">
            <a:xfrm flipV="1">
              <a:off x="284" y="1583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0" name="Line 68"/>
            <p:cNvSpPr>
              <a:spLocks noChangeShapeType="1"/>
            </p:cNvSpPr>
            <p:nvPr/>
          </p:nvSpPr>
          <p:spPr bwMode="auto">
            <a:xfrm flipV="1">
              <a:off x="284" y="1519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1" name="Line 69"/>
            <p:cNvSpPr>
              <a:spLocks noChangeShapeType="1"/>
            </p:cNvSpPr>
            <p:nvPr/>
          </p:nvSpPr>
          <p:spPr bwMode="auto">
            <a:xfrm flipV="1">
              <a:off x="284" y="1449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2" name="Line 70"/>
            <p:cNvSpPr>
              <a:spLocks noChangeShapeType="1"/>
            </p:cNvSpPr>
            <p:nvPr/>
          </p:nvSpPr>
          <p:spPr bwMode="auto">
            <a:xfrm flipV="1">
              <a:off x="284" y="1385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3" name="Line 71"/>
            <p:cNvSpPr>
              <a:spLocks noChangeShapeType="1"/>
            </p:cNvSpPr>
            <p:nvPr/>
          </p:nvSpPr>
          <p:spPr bwMode="auto">
            <a:xfrm flipV="1">
              <a:off x="284" y="1320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4" name="Line 72"/>
            <p:cNvSpPr>
              <a:spLocks noChangeShapeType="1"/>
            </p:cNvSpPr>
            <p:nvPr/>
          </p:nvSpPr>
          <p:spPr bwMode="auto">
            <a:xfrm flipV="1">
              <a:off x="284" y="1251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5" name="Line 73"/>
            <p:cNvSpPr>
              <a:spLocks noChangeShapeType="1"/>
            </p:cNvSpPr>
            <p:nvPr/>
          </p:nvSpPr>
          <p:spPr bwMode="auto">
            <a:xfrm flipV="1">
              <a:off x="284" y="1186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6" name="Line 74"/>
            <p:cNvSpPr>
              <a:spLocks noChangeShapeType="1"/>
            </p:cNvSpPr>
            <p:nvPr/>
          </p:nvSpPr>
          <p:spPr bwMode="auto">
            <a:xfrm flipV="1">
              <a:off x="284" y="1122"/>
              <a:ext cx="1" cy="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7" name="Line 75"/>
            <p:cNvSpPr>
              <a:spLocks noChangeShapeType="1"/>
            </p:cNvSpPr>
            <p:nvPr/>
          </p:nvSpPr>
          <p:spPr bwMode="auto">
            <a:xfrm flipV="1">
              <a:off x="284" y="1052"/>
              <a:ext cx="1" cy="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8" name="Line 76"/>
            <p:cNvSpPr>
              <a:spLocks noChangeShapeType="1"/>
            </p:cNvSpPr>
            <p:nvPr/>
          </p:nvSpPr>
          <p:spPr bwMode="auto">
            <a:xfrm>
              <a:off x="284" y="2025"/>
              <a:ext cx="64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69" name="AutoShape 77"/>
            <p:cNvSpPr>
              <a:spLocks noChangeArrowheads="1"/>
            </p:cNvSpPr>
            <p:nvPr/>
          </p:nvSpPr>
          <p:spPr bwMode="auto">
            <a:xfrm>
              <a:off x="238" y="1295"/>
              <a:ext cx="92" cy="506"/>
            </a:xfrm>
            <a:prstGeom prst="roundRect">
              <a:avLst>
                <a:gd name="adj" fmla="val 45653"/>
              </a:avLst>
            </a:prstGeom>
            <a:solidFill>
              <a:srgbClr val="CCE4DE"/>
            </a:solidFill>
            <a:ln w="9525">
              <a:solidFill>
                <a:srgbClr val="CCE4DE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70" name="Rectangle 78"/>
            <p:cNvSpPr>
              <a:spLocks noChangeArrowheads="1"/>
            </p:cNvSpPr>
            <p:nvPr/>
          </p:nvSpPr>
          <p:spPr bwMode="auto">
            <a:xfrm>
              <a:off x="285" y="1313"/>
              <a:ext cx="2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s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1" name="Rectangle 79"/>
            <p:cNvSpPr>
              <a:spLocks noChangeArrowheads="1"/>
            </p:cNvSpPr>
            <p:nvPr/>
          </p:nvSpPr>
          <p:spPr bwMode="auto">
            <a:xfrm>
              <a:off x="281" y="1372"/>
              <a:ext cx="27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t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2" name="Rectangle 80"/>
            <p:cNvSpPr>
              <a:spLocks noChangeArrowheads="1"/>
            </p:cNvSpPr>
            <p:nvPr/>
          </p:nvSpPr>
          <p:spPr bwMode="auto">
            <a:xfrm>
              <a:off x="280" y="1432"/>
              <a:ext cx="39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a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3" name="Rectangle 81"/>
            <p:cNvSpPr>
              <a:spLocks noChangeArrowheads="1"/>
            </p:cNvSpPr>
            <p:nvPr/>
          </p:nvSpPr>
          <p:spPr bwMode="auto">
            <a:xfrm>
              <a:off x="281" y="1491"/>
              <a:ext cx="42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g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4" name="Rectangle 82"/>
            <p:cNvSpPr>
              <a:spLocks noChangeArrowheads="1"/>
            </p:cNvSpPr>
            <p:nvPr/>
          </p:nvSpPr>
          <p:spPr bwMode="auto">
            <a:xfrm>
              <a:off x="281" y="1551"/>
              <a:ext cx="41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e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5" name="Rectangle 83"/>
            <p:cNvSpPr>
              <a:spLocks noChangeArrowheads="1"/>
            </p:cNvSpPr>
            <p:nvPr/>
          </p:nvSpPr>
          <p:spPr bwMode="auto">
            <a:xfrm>
              <a:off x="283" y="1685"/>
              <a:ext cx="37" cy="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>
                  <a:solidFill>
                    <a:srgbClr val="000000"/>
                  </a:solidFill>
                  <a:latin typeface=""/>
                </a:rPr>
                <a:t>1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6" name="Rectangle 84"/>
            <p:cNvSpPr>
              <a:spLocks noChangeArrowheads="1"/>
            </p:cNvSpPr>
            <p:nvPr/>
          </p:nvSpPr>
          <p:spPr bwMode="auto">
            <a:xfrm>
              <a:off x="515" y="2314"/>
              <a:ext cx="36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>
                  <a:solidFill>
                    <a:srgbClr val="000000"/>
                  </a:solidFill>
                </a:rPr>
                <a:t>Performance 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7" name="Rectangle 85"/>
            <p:cNvSpPr>
              <a:spLocks noChangeArrowheads="1"/>
            </p:cNvSpPr>
            <p:nvPr/>
          </p:nvSpPr>
          <p:spPr bwMode="auto">
            <a:xfrm>
              <a:off x="882" y="2314"/>
              <a:ext cx="43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>
                  <a:solidFill>
                    <a:srgbClr val="000000"/>
                  </a:solidFill>
                </a:rPr>
                <a:t>T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8" name="Rectangle 86"/>
            <p:cNvSpPr>
              <a:spLocks noChangeArrowheads="1"/>
            </p:cNvSpPr>
            <p:nvPr/>
          </p:nvSpPr>
          <p:spPr bwMode="auto">
            <a:xfrm>
              <a:off x="917" y="2314"/>
              <a:ext cx="181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>
                  <a:solidFill>
                    <a:srgbClr val="000000"/>
                  </a:solidFill>
                </a:rPr>
                <a:t>ask(s):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79" name="Rectangle 87"/>
            <p:cNvSpPr>
              <a:spLocks noChangeArrowheads="1"/>
            </p:cNvSpPr>
            <p:nvPr/>
          </p:nvSpPr>
          <p:spPr bwMode="auto">
            <a:xfrm>
              <a:off x="1618" y="2314"/>
              <a:ext cx="449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altLang="en-US" sz="800" b="1">
                  <a:solidFill>
                    <a:srgbClr val="000000"/>
                  </a:solidFill>
                </a:rPr>
                <a:t>Other Evidence:</a:t>
              </a:r>
              <a:endParaRPr lang="en-US" altLang="en-US" sz="2500" b="1" i="1">
                <a:solidFill>
                  <a:srgbClr val="FFFFFF"/>
                </a:solidFill>
                <a:latin typeface="TektoMMObl_503 BD 850 EX" charset="0"/>
              </a:endParaRPr>
            </a:p>
          </p:txBody>
        </p:sp>
        <p:sp>
          <p:nvSpPr>
            <p:cNvPr id="1749080" name="AutoShape 88"/>
            <p:cNvSpPr>
              <a:spLocks noChangeArrowheads="1"/>
            </p:cNvSpPr>
            <p:nvPr/>
          </p:nvSpPr>
          <p:spPr bwMode="auto">
            <a:xfrm>
              <a:off x="439" y="1196"/>
              <a:ext cx="1039" cy="829"/>
            </a:xfrm>
            <a:prstGeom prst="roundRect">
              <a:avLst>
                <a:gd name="adj" fmla="val 10074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81" name="AutoShape 89"/>
            <p:cNvSpPr>
              <a:spLocks noChangeArrowheads="1"/>
            </p:cNvSpPr>
            <p:nvPr/>
          </p:nvSpPr>
          <p:spPr bwMode="auto">
            <a:xfrm>
              <a:off x="1533" y="2263"/>
              <a:ext cx="1034" cy="833"/>
            </a:xfrm>
            <a:prstGeom prst="roundRect">
              <a:avLst>
                <a:gd name="adj" fmla="val 100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49082" name="AutoShape 90"/>
            <p:cNvSpPr>
              <a:spLocks noChangeArrowheads="1"/>
            </p:cNvSpPr>
            <p:nvPr/>
          </p:nvSpPr>
          <p:spPr bwMode="auto">
            <a:xfrm>
              <a:off x="435" y="2268"/>
              <a:ext cx="1039" cy="833"/>
            </a:xfrm>
            <a:prstGeom prst="roundRect">
              <a:avLst>
                <a:gd name="adj" fmla="val 1002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49083" name="Group 91"/>
          <p:cNvGrpSpPr>
            <a:grpSpLocks/>
          </p:cNvGrpSpPr>
          <p:nvPr/>
        </p:nvGrpSpPr>
        <p:grpSpPr bwMode="auto">
          <a:xfrm>
            <a:off x="381000" y="1219200"/>
            <a:ext cx="4267200" cy="1447800"/>
            <a:chOff x="432" y="768"/>
            <a:chExt cx="2448" cy="672"/>
          </a:xfrm>
        </p:grpSpPr>
        <p:sp>
          <p:nvSpPr>
            <p:cNvPr id="1749084" name="Rectangle 92"/>
            <p:cNvSpPr>
              <a:spLocks noChangeArrowheads="1"/>
            </p:cNvSpPr>
            <p:nvPr/>
          </p:nvSpPr>
          <p:spPr bwMode="auto">
            <a:xfrm>
              <a:off x="432" y="768"/>
              <a:ext cx="2352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hlink"/>
                </a:buClr>
                <a:buSzPct val="110000"/>
                <a:buFont typeface="Zapf Dingbats" charset="2"/>
                <a:buNone/>
              </a:pPr>
              <a:r>
                <a:rPr lang="en-US" altLang="en-US" sz="3200" b="1">
                  <a:latin typeface="Book Antiqua" pitchFamily="18" charset="0"/>
                </a:rPr>
                <a:t>Unpack the content       standards and ‘content’,</a:t>
              </a:r>
              <a:r>
                <a:rPr lang="en-US" altLang="en-US" sz="3200" b="1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altLang="en-US" sz="3200" b="1">
                  <a:latin typeface="Book Antiqua" pitchFamily="18" charset="0"/>
                </a:rPr>
                <a:t>focus on big ideas</a:t>
              </a:r>
              <a:endParaRPr lang="en-US" altLang="en-US" sz="3200" b="1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749085" name="Line 93"/>
            <p:cNvSpPr>
              <a:spLocks noChangeShapeType="1"/>
            </p:cNvSpPr>
            <p:nvPr/>
          </p:nvSpPr>
          <p:spPr bwMode="auto">
            <a:xfrm flipH="1" flipV="1">
              <a:off x="2064" y="1248"/>
              <a:ext cx="816" cy="9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9089" name="Group 97"/>
          <p:cNvGrpSpPr>
            <a:grpSpLocks/>
          </p:cNvGrpSpPr>
          <p:nvPr/>
        </p:nvGrpSpPr>
        <p:grpSpPr bwMode="auto">
          <a:xfrm>
            <a:off x="152400" y="3276600"/>
            <a:ext cx="5181600" cy="1219200"/>
            <a:chOff x="96" y="2400"/>
            <a:chExt cx="2832" cy="672"/>
          </a:xfrm>
        </p:grpSpPr>
        <p:sp>
          <p:nvSpPr>
            <p:cNvPr id="1749090" name="Rectangle 98"/>
            <p:cNvSpPr>
              <a:spLocks noChangeArrowheads="1"/>
            </p:cNvSpPr>
            <p:nvPr/>
          </p:nvSpPr>
          <p:spPr bwMode="auto">
            <a:xfrm>
              <a:off x="96" y="2400"/>
              <a:ext cx="2640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Zapf Dingbats" charset="2"/>
                <a:buNone/>
              </a:pPr>
              <a:r>
                <a:rPr lang="en-US" altLang="en-US" sz="3200" b="1" i="1">
                  <a:solidFill>
                    <a:schemeClr val="tx2"/>
                  </a:solidFill>
                  <a:latin typeface="Book Antiqua" pitchFamily="18" charset="0"/>
                </a:rPr>
                <a:t> </a:t>
              </a:r>
              <a:r>
                <a:rPr lang="en-US" altLang="en-US" sz="3600" b="1">
                  <a:solidFill>
                    <a:schemeClr val="tx2"/>
                  </a:solidFill>
                  <a:latin typeface="Book Antiqua" pitchFamily="18" charset="0"/>
                </a:rPr>
                <a:t>Analyze multiple sources of evidence, aligned with Stage 1</a:t>
              </a:r>
              <a:endParaRPr lang="en-US" altLang="en-US" sz="3600" b="1" i="1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749091" name="Line 99"/>
            <p:cNvSpPr>
              <a:spLocks noChangeShapeType="1"/>
            </p:cNvSpPr>
            <p:nvPr/>
          </p:nvSpPr>
          <p:spPr bwMode="auto">
            <a:xfrm flipH="1">
              <a:off x="2400" y="2640"/>
              <a:ext cx="528" cy="96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9092" name="Group 100"/>
          <p:cNvGrpSpPr>
            <a:grpSpLocks/>
          </p:cNvGrpSpPr>
          <p:nvPr/>
        </p:nvGrpSpPr>
        <p:grpSpPr bwMode="auto">
          <a:xfrm>
            <a:off x="76200" y="5105400"/>
            <a:ext cx="5162550" cy="1066800"/>
            <a:chOff x="48" y="2832"/>
            <a:chExt cx="3252" cy="672"/>
          </a:xfrm>
        </p:grpSpPr>
        <p:sp>
          <p:nvSpPr>
            <p:cNvPr id="1749093" name="Rectangle 101"/>
            <p:cNvSpPr>
              <a:spLocks noChangeArrowheads="1"/>
            </p:cNvSpPr>
            <p:nvPr/>
          </p:nvSpPr>
          <p:spPr bwMode="auto">
            <a:xfrm>
              <a:off x="48" y="2832"/>
              <a:ext cx="2819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SzPct val="110000"/>
                <a:buFont typeface="Zapf Dingbats" charset="2"/>
                <a:buNone/>
              </a:pPr>
              <a:r>
                <a:rPr lang="en-US" altLang="en-US" sz="3600" b="1">
                  <a:solidFill>
                    <a:srgbClr val="003300"/>
                  </a:solidFill>
                  <a:latin typeface="Book Antiqua" pitchFamily="18" charset="0"/>
                </a:rPr>
                <a:t>Derive the implied learning from Stages 1 &amp; 2</a:t>
              </a:r>
              <a:endParaRPr lang="en-US" altLang="en-US" sz="3400" b="1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1749094" name="Line 102"/>
            <p:cNvSpPr>
              <a:spLocks noChangeShapeType="1"/>
            </p:cNvSpPr>
            <p:nvPr/>
          </p:nvSpPr>
          <p:spPr bwMode="auto">
            <a:xfrm flipH="1">
              <a:off x="2736" y="2976"/>
              <a:ext cx="564" cy="288"/>
            </a:xfrm>
            <a:prstGeom prst="line">
              <a:avLst/>
            </a:prstGeom>
            <a:noFill/>
            <a:ln w="57150">
              <a:solidFill>
                <a:schemeClr val="hlink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9095" name="Rectangle 103"/>
          <p:cNvSpPr>
            <a:spLocks noChangeArrowheads="1"/>
          </p:cNvSpPr>
          <p:nvPr/>
        </p:nvSpPr>
        <p:spPr bwMode="auto">
          <a:xfrm>
            <a:off x="4876800" y="1295400"/>
            <a:ext cx="3581400" cy="152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9096" name="Text Box 104"/>
          <p:cNvSpPr txBox="1">
            <a:spLocks noChangeArrowheads="1"/>
          </p:cNvSpPr>
          <p:nvPr/>
        </p:nvSpPr>
        <p:spPr bwMode="auto">
          <a:xfrm>
            <a:off x="4811713" y="2332038"/>
            <a:ext cx="3779837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b="1">
                <a:solidFill>
                  <a:srgbClr val="800000"/>
                </a:solidFill>
              </a:rPr>
              <a:t>What are the big ideas?</a:t>
            </a:r>
            <a:endParaRPr lang="en-US" altLang="en-US"/>
          </a:p>
        </p:txBody>
      </p:sp>
      <p:sp>
        <p:nvSpPr>
          <p:cNvPr id="1749097" name="Text Box 105"/>
          <p:cNvSpPr txBox="1">
            <a:spLocks noChangeArrowheads="1"/>
          </p:cNvSpPr>
          <p:nvPr/>
        </p:nvSpPr>
        <p:spPr bwMode="auto">
          <a:xfrm>
            <a:off x="4953000" y="4038600"/>
            <a:ext cx="3424238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b="1">
                <a:solidFill>
                  <a:srgbClr val="800000"/>
                </a:solidFill>
              </a:rPr>
              <a:t>What’s the evidence?</a:t>
            </a:r>
            <a:endParaRPr lang="en-US" altLang="en-US"/>
          </a:p>
        </p:txBody>
      </p:sp>
      <p:sp>
        <p:nvSpPr>
          <p:cNvPr id="1749098" name="Text Box 106"/>
          <p:cNvSpPr txBox="1">
            <a:spLocks noChangeArrowheads="1"/>
          </p:cNvSpPr>
          <p:nvPr/>
        </p:nvSpPr>
        <p:spPr bwMode="auto">
          <a:xfrm>
            <a:off x="4832350" y="5715000"/>
            <a:ext cx="36385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altLang="en-US" b="1">
                <a:solidFill>
                  <a:srgbClr val="800000"/>
                </a:solidFill>
              </a:rPr>
              <a:t>How will we get there?</a:t>
            </a:r>
            <a:endParaRPr lang="en-US" altLang="en-US">
              <a:solidFill>
                <a:srgbClr val="800000"/>
              </a:solidFill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9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9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4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909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9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9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909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9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9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4909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9096" grpId="0" autoUpdateAnimBg="0"/>
      <p:bldP spid="1749097" grpId="0" autoUpdateAnimBg="0"/>
      <p:bldP spid="174909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9075"/>
            <a:ext cx="8610600" cy="1152525"/>
          </a:xfrm>
        </p:spPr>
        <p:txBody>
          <a:bodyPr/>
          <a:lstStyle/>
          <a:p>
            <a:r>
              <a:rPr lang="en-US" altLang="en-US"/>
              <a:t>Each element is found behind a menu tab when designing units</a:t>
            </a:r>
          </a:p>
        </p:txBody>
      </p:sp>
      <p:sp>
        <p:nvSpPr>
          <p:cNvPr id="1763333" name="Oval 5"/>
          <p:cNvSpPr>
            <a:spLocks noChangeArrowheads="1"/>
          </p:cNvSpPr>
          <p:nvPr/>
        </p:nvSpPr>
        <p:spPr bwMode="auto">
          <a:xfrm>
            <a:off x="6781800" y="2743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L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3334" name="Oval 6"/>
          <p:cNvSpPr>
            <a:spLocks noChangeArrowheads="1"/>
          </p:cNvSpPr>
          <p:nvPr/>
        </p:nvSpPr>
        <p:spPr bwMode="auto">
          <a:xfrm>
            <a:off x="3886200" y="28194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T</a:t>
            </a:r>
          </a:p>
        </p:txBody>
      </p:sp>
      <p:sp>
        <p:nvSpPr>
          <p:cNvPr id="1763335" name="Oval 7"/>
          <p:cNvSpPr>
            <a:spLocks noChangeArrowheads="1"/>
          </p:cNvSpPr>
          <p:nvPr/>
        </p:nvSpPr>
        <p:spPr bwMode="auto">
          <a:xfrm>
            <a:off x="3886200" y="4191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100" b="1">
                <a:solidFill>
                  <a:srgbClr val="FFFFFF"/>
                </a:solidFill>
                <a:latin typeface="Helvetica" charset="0"/>
              </a:rPr>
              <a:t>OE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3336" name="Oval 8"/>
          <p:cNvSpPr>
            <a:spLocks noChangeArrowheads="1"/>
          </p:cNvSpPr>
          <p:nvPr/>
        </p:nvSpPr>
        <p:spPr bwMode="auto">
          <a:xfrm>
            <a:off x="3886200" y="35052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500" b="1">
                <a:solidFill>
                  <a:srgbClr val="FFFFFF"/>
                </a:solidFill>
                <a:latin typeface="Helvetica" charset="0"/>
              </a:rPr>
              <a:t>R</a:t>
            </a:r>
            <a:endParaRPr lang="en-US" altLang="en-US" sz="1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3337" name="Oval 9"/>
          <p:cNvSpPr>
            <a:spLocks noChangeArrowheads="1"/>
          </p:cNvSpPr>
          <p:nvPr/>
        </p:nvSpPr>
        <p:spPr bwMode="auto">
          <a:xfrm>
            <a:off x="228600" y="28194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U</a:t>
            </a:r>
          </a:p>
        </p:txBody>
      </p:sp>
      <p:sp>
        <p:nvSpPr>
          <p:cNvPr id="1763338" name="Oval 10"/>
          <p:cNvSpPr>
            <a:spLocks noChangeArrowheads="1"/>
          </p:cNvSpPr>
          <p:nvPr/>
        </p:nvSpPr>
        <p:spPr bwMode="auto">
          <a:xfrm>
            <a:off x="228600" y="53340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K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3339" name="Oval 11"/>
          <p:cNvSpPr>
            <a:spLocks noChangeArrowheads="1"/>
          </p:cNvSpPr>
          <p:nvPr/>
        </p:nvSpPr>
        <p:spPr bwMode="auto">
          <a:xfrm>
            <a:off x="228600" y="35306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Q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3340" name="Oval 12"/>
          <p:cNvSpPr>
            <a:spLocks noChangeArrowheads="1"/>
          </p:cNvSpPr>
          <p:nvPr/>
        </p:nvSpPr>
        <p:spPr bwMode="auto">
          <a:xfrm>
            <a:off x="228600" y="4241800"/>
            <a:ext cx="457200" cy="4572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900" b="1">
                <a:solidFill>
                  <a:srgbClr val="FFFFFF"/>
                </a:solidFill>
                <a:latin typeface="Helvetica" charset="0"/>
              </a:rPr>
              <a:t>CS</a:t>
            </a:r>
            <a:endParaRPr lang="en-US" altLang="en-US" sz="2900" b="1">
              <a:solidFill>
                <a:srgbClr val="FFFFFF"/>
              </a:solidFill>
              <a:latin typeface="TektoMMObl_503 BD 850 EX" charset="0"/>
            </a:endParaRPr>
          </a:p>
        </p:txBody>
      </p:sp>
      <p:sp>
        <p:nvSpPr>
          <p:cNvPr id="1763347" name="AutoShape 19"/>
          <p:cNvSpPr>
            <a:spLocks noChangeArrowheads="1"/>
          </p:cNvSpPr>
          <p:nvPr/>
        </p:nvSpPr>
        <p:spPr bwMode="auto">
          <a:xfrm>
            <a:off x="381000" y="1524000"/>
            <a:ext cx="2057400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500" b="1"/>
              <a:t>Stage 1</a:t>
            </a:r>
          </a:p>
        </p:txBody>
      </p:sp>
      <p:sp>
        <p:nvSpPr>
          <p:cNvPr id="1763349" name="AutoShape 21"/>
          <p:cNvSpPr>
            <a:spLocks noChangeArrowheads="1"/>
          </p:cNvSpPr>
          <p:nvPr/>
        </p:nvSpPr>
        <p:spPr bwMode="auto">
          <a:xfrm>
            <a:off x="3733800" y="1524000"/>
            <a:ext cx="2057400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500" b="1"/>
              <a:t>Stage 2</a:t>
            </a:r>
          </a:p>
        </p:txBody>
      </p:sp>
      <p:sp>
        <p:nvSpPr>
          <p:cNvPr id="1763350" name="AutoShape 22"/>
          <p:cNvSpPr>
            <a:spLocks noChangeArrowheads="1"/>
          </p:cNvSpPr>
          <p:nvPr/>
        </p:nvSpPr>
        <p:spPr bwMode="auto">
          <a:xfrm>
            <a:off x="6858000" y="1524000"/>
            <a:ext cx="2057400" cy="9144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altLang="en-US" sz="2500" b="1"/>
              <a:t>Stage 3</a:t>
            </a:r>
          </a:p>
        </p:txBody>
      </p:sp>
      <p:sp>
        <p:nvSpPr>
          <p:cNvPr id="1763353" name="Text Box 25"/>
          <p:cNvSpPr txBox="1">
            <a:spLocks noChangeArrowheads="1"/>
          </p:cNvSpPr>
          <p:nvPr/>
        </p:nvSpPr>
        <p:spPr bwMode="auto">
          <a:xfrm>
            <a:off x="858838" y="2819400"/>
            <a:ext cx="2597150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/>
              <a:t>Understandings</a:t>
            </a:r>
            <a:endParaRPr lang="en-US" altLang="en-US"/>
          </a:p>
        </p:txBody>
      </p:sp>
      <p:sp>
        <p:nvSpPr>
          <p:cNvPr id="1763354" name="Text Box 26"/>
          <p:cNvSpPr txBox="1">
            <a:spLocks noChangeArrowheads="1"/>
          </p:cNvSpPr>
          <p:nvPr/>
        </p:nvSpPr>
        <p:spPr bwMode="auto">
          <a:xfrm>
            <a:off x="838200" y="3519488"/>
            <a:ext cx="168592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/>
              <a:t>Questions</a:t>
            </a:r>
            <a:endParaRPr lang="en-US" altLang="en-US"/>
          </a:p>
        </p:txBody>
      </p:sp>
      <p:sp>
        <p:nvSpPr>
          <p:cNvPr id="1763355" name="Text Box 27"/>
          <p:cNvSpPr txBox="1">
            <a:spLocks noChangeArrowheads="1"/>
          </p:cNvSpPr>
          <p:nvPr/>
        </p:nvSpPr>
        <p:spPr bwMode="auto">
          <a:xfrm>
            <a:off x="838200" y="4114800"/>
            <a:ext cx="1747838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/>
              <a:t>Content</a:t>
            </a:r>
            <a:endParaRPr lang="en-US" altLang="en-US"/>
          </a:p>
          <a:p>
            <a:r>
              <a:rPr lang="en-US" altLang="en-US" b="1"/>
              <a:t>Standards</a:t>
            </a:r>
            <a:endParaRPr lang="en-US" altLang="en-US"/>
          </a:p>
        </p:txBody>
      </p:sp>
      <p:sp>
        <p:nvSpPr>
          <p:cNvPr id="1763356" name="Text Box 28"/>
          <p:cNvSpPr txBox="1">
            <a:spLocks noChangeArrowheads="1"/>
          </p:cNvSpPr>
          <p:nvPr/>
        </p:nvSpPr>
        <p:spPr bwMode="auto">
          <a:xfrm>
            <a:off x="838200" y="5302250"/>
            <a:ext cx="225425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1"/>
              <a:t>Knowledge</a:t>
            </a:r>
            <a:r>
              <a:rPr lang="en-US" altLang="en-US"/>
              <a:t> </a:t>
            </a:r>
          </a:p>
          <a:p>
            <a:r>
              <a:rPr lang="en-US" altLang="en-US" b="1"/>
              <a:t>&amp; Skill</a:t>
            </a:r>
            <a:endParaRPr lang="en-US" altLang="en-US"/>
          </a:p>
        </p:txBody>
      </p:sp>
      <p:sp>
        <p:nvSpPr>
          <p:cNvPr id="1763357" name="Text Box 29"/>
          <p:cNvSpPr txBox="1">
            <a:spLocks noChangeArrowheads="1"/>
          </p:cNvSpPr>
          <p:nvPr/>
        </p:nvSpPr>
        <p:spPr bwMode="auto">
          <a:xfrm>
            <a:off x="4556125" y="2833688"/>
            <a:ext cx="1311275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/>
              <a:t>Task(s)</a:t>
            </a:r>
            <a:endParaRPr lang="en-US" altLang="en-US"/>
          </a:p>
        </p:txBody>
      </p:sp>
      <p:sp>
        <p:nvSpPr>
          <p:cNvPr id="1763358" name="Text Box 30"/>
          <p:cNvSpPr txBox="1">
            <a:spLocks noChangeArrowheads="1"/>
          </p:cNvSpPr>
          <p:nvPr/>
        </p:nvSpPr>
        <p:spPr bwMode="auto">
          <a:xfrm>
            <a:off x="4572000" y="3519488"/>
            <a:ext cx="1627188" cy="5191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/>
              <a:t>Rubric(s)</a:t>
            </a:r>
            <a:endParaRPr lang="en-US" altLang="en-US"/>
          </a:p>
        </p:txBody>
      </p:sp>
      <p:sp>
        <p:nvSpPr>
          <p:cNvPr id="1763359" name="Text Box 31"/>
          <p:cNvSpPr txBox="1">
            <a:spLocks noChangeArrowheads="1"/>
          </p:cNvSpPr>
          <p:nvPr/>
        </p:nvSpPr>
        <p:spPr bwMode="auto">
          <a:xfrm>
            <a:off x="4572000" y="4235450"/>
            <a:ext cx="1565275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en-US" b="1"/>
              <a:t>Other</a:t>
            </a:r>
          </a:p>
          <a:p>
            <a:r>
              <a:rPr lang="en-US" altLang="en-US" b="1"/>
              <a:t>Evidence</a:t>
            </a:r>
            <a:endParaRPr lang="en-US" altLang="en-US"/>
          </a:p>
        </p:txBody>
      </p:sp>
      <p:sp>
        <p:nvSpPr>
          <p:cNvPr id="1763360" name="Text Box 32"/>
          <p:cNvSpPr txBox="1">
            <a:spLocks noChangeArrowheads="1"/>
          </p:cNvSpPr>
          <p:nvPr/>
        </p:nvSpPr>
        <p:spPr bwMode="auto">
          <a:xfrm>
            <a:off x="7391400" y="2743200"/>
            <a:ext cx="1600200" cy="946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en-US" b="1"/>
              <a:t>Learning</a:t>
            </a:r>
          </a:p>
          <a:p>
            <a:r>
              <a:rPr lang="en-US" altLang="en-US" b="1"/>
              <a:t>Plan</a:t>
            </a:r>
            <a:endParaRPr lang="en-US" altLang="en-US"/>
          </a:p>
        </p:txBody>
      </p:sp>
      <p:sp>
        <p:nvSpPr>
          <p:cNvPr id="1763361" name="Rectangle 33"/>
          <p:cNvSpPr>
            <a:spLocks noChangeArrowheads="1"/>
          </p:cNvSpPr>
          <p:nvPr/>
        </p:nvSpPr>
        <p:spPr bwMode="auto">
          <a:xfrm>
            <a:off x="304800" y="2209800"/>
            <a:ext cx="8839200" cy="53340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6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6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6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6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6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6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6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6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6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6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6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6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63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63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3333" grpId="0" animBg="1" autoUpdateAnimBg="0"/>
      <p:bldP spid="1763334" grpId="0" animBg="1" autoUpdateAnimBg="0"/>
      <p:bldP spid="1763335" grpId="0" animBg="1" autoUpdateAnimBg="0"/>
      <p:bldP spid="1763336" grpId="0" animBg="1" autoUpdateAnimBg="0"/>
      <p:bldP spid="1763337" grpId="0" animBg="1" autoUpdateAnimBg="0"/>
      <p:bldP spid="1763338" grpId="0" animBg="1" autoUpdateAnimBg="0"/>
      <p:bldP spid="1763339" grpId="0" animBg="1" autoUpdateAnimBg="0"/>
      <p:bldP spid="176334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 necessary to fill in the template “in order”</a:t>
            </a:r>
          </a:p>
        </p:txBody>
      </p:sp>
      <p:sp>
        <p:nvSpPr>
          <p:cNvPr id="15319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7688" y="1676400"/>
            <a:ext cx="8139112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200"/>
              <a:t>There are many ‘doorways’ into successful design – you can start with...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Content standards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Performance goals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key resource or activity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required assessment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 big idea, often misunderstood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An important skill or process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An existing unit or lesson to edit</a:t>
            </a:r>
            <a:endParaRPr lang="en-US" altLang="en-US" sz="2000"/>
          </a:p>
        </p:txBody>
      </p:sp>
      <p:grpSp>
        <p:nvGrpSpPr>
          <p:cNvPr id="1531910" name="Group 6"/>
          <p:cNvGrpSpPr>
            <a:grpSpLocks/>
          </p:cNvGrpSpPr>
          <p:nvPr/>
        </p:nvGrpSpPr>
        <p:grpSpPr bwMode="auto">
          <a:xfrm>
            <a:off x="7162800" y="152400"/>
            <a:ext cx="1371600" cy="1524000"/>
            <a:chOff x="3840" y="144"/>
            <a:chExt cx="864" cy="960"/>
          </a:xfrm>
        </p:grpSpPr>
        <p:sp>
          <p:nvSpPr>
            <p:cNvPr id="1531911" name="AutoShape 7"/>
            <p:cNvSpPr>
              <a:spLocks noChangeArrowheads="1"/>
            </p:cNvSpPr>
            <p:nvPr/>
          </p:nvSpPr>
          <p:spPr bwMode="auto">
            <a:xfrm>
              <a:off x="3840" y="144"/>
              <a:ext cx="864" cy="816"/>
            </a:xfrm>
            <a:prstGeom prst="triangle">
              <a:avLst>
                <a:gd name="adj" fmla="val 50000"/>
              </a:avLst>
            </a:prstGeom>
            <a:solidFill>
              <a:srgbClr val="FFFF66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1912" name="Rectangle 8"/>
            <p:cNvSpPr>
              <a:spLocks noChangeArrowheads="1"/>
            </p:cNvSpPr>
            <p:nvPr/>
          </p:nvSpPr>
          <p:spPr bwMode="auto">
            <a:xfrm>
              <a:off x="4128" y="201"/>
              <a:ext cx="291" cy="90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sz="8800">
                  <a:latin typeface="AGaramond Bold" charset="0"/>
                </a:rPr>
                <a:t>!</a:t>
              </a:r>
              <a:endParaRPr lang="en-US" altLang="en-US" sz="7200"/>
            </a:p>
          </p:txBody>
        </p:sp>
      </p:grpSp>
      <p:graphicFrame>
        <p:nvGraphicFramePr>
          <p:cNvPr id="1531916" name="Object 12"/>
          <p:cNvGraphicFramePr>
            <a:graphicFrameLocks noChangeAspect="1"/>
          </p:cNvGraphicFramePr>
          <p:nvPr/>
        </p:nvGraphicFramePr>
        <p:xfrm>
          <a:off x="7467600" y="2362200"/>
          <a:ext cx="1308100" cy="3949700"/>
        </p:xfrm>
        <a:graphic>
          <a:graphicData uri="http://schemas.openxmlformats.org/presentationml/2006/ole">
            <p:oleObj spid="_x0000_s1531916" r:id="rId3" imgW="1308100" imgH="3949700" progId="MS_ClipArt_Gallery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1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1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1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Exchange featrues provide other entry points</a:t>
            </a:r>
          </a:p>
        </p:txBody>
      </p:sp>
      <p:sp>
        <p:nvSpPr>
          <p:cNvPr id="180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can –</a:t>
            </a:r>
          </a:p>
          <a:p>
            <a:pPr lvl="1"/>
            <a:r>
              <a:rPr lang="en-US" altLang="en-US"/>
              <a:t>Search for, find, and attach other designers’ essential questions and understandings to your own unit</a:t>
            </a:r>
          </a:p>
          <a:p>
            <a:pPr lvl="1"/>
            <a:r>
              <a:rPr lang="en-US" altLang="en-US"/>
              <a:t>Use the web links provided to find ideas on relevant sites for each design element</a:t>
            </a:r>
          </a:p>
          <a:p>
            <a:pPr lvl="1"/>
            <a:r>
              <a:rPr lang="en-US" altLang="en-US"/>
              <a:t>Study exemplary units and adapt them to your own needs and interests</a:t>
            </a:r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5412" name="AutoShape 1028"/>
          <p:cNvSpPr>
            <a:spLocks noChangeArrowheads="1"/>
          </p:cNvSpPr>
          <p:nvPr/>
        </p:nvSpPr>
        <p:spPr bwMode="auto">
          <a:xfrm>
            <a:off x="152400" y="2133600"/>
            <a:ext cx="838200" cy="4038600"/>
          </a:xfrm>
          <a:prstGeom prst="curvedRightArrow">
            <a:avLst>
              <a:gd name="adj1" fmla="val 96364"/>
              <a:gd name="adj2" fmla="val 192727"/>
              <a:gd name="adj3" fmla="val 33333"/>
            </a:avLst>
          </a:prstGeom>
          <a:solidFill>
            <a:srgbClr val="4CC34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altLang="en-US" sz="2500" b="1" i="1">
              <a:solidFill>
                <a:srgbClr val="6C18B0"/>
              </a:solidFill>
            </a:endParaRPr>
          </a:p>
        </p:txBody>
      </p:sp>
      <p:sp>
        <p:nvSpPr>
          <p:cNvPr id="1425413" name="AutoShape 1029"/>
          <p:cNvSpPr>
            <a:spLocks noChangeArrowheads="1"/>
          </p:cNvSpPr>
          <p:nvPr/>
        </p:nvSpPr>
        <p:spPr bwMode="auto">
          <a:xfrm rot="-10800000">
            <a:off x="8001000" y="1905000"/>
            <a:ext cx="838200" cy="4038600"/>
          </a:xfrm>
          <a:prstGeom prst="curvedRightArrow">
            <a:avLst>
              <a:gd name="adj1" fmla="val 96364"/>
              <a:gd name="adj2" fmla="val 192727"/>
              <a:gd name="adj3" fmla="val 33333"/>
            </a:avLst>
          </a:prstGeom>
          <a:solidFill>
            <a:srgbClr val="4CC34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254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Misconception Alert:</a:t>
            </a:r>
            <a:br>
              <a:rPr lang="en-US" altLang="en-US"/>
            </a:br>
            <a:r>
              <a:rPr lang="en-US" altLang="en-US"/>
              <a:t>the work is </a:t>
            </a:r>
            <a:r>
              <a:rPr lang="en-US" altLang="en-US">
                <a:solidFill>
                  <a:schemeClr val="tx1"/>
                </a:solidFill>
              </a:rPr>
              <a:t>non</a:t>
            </a:r>
            <a:r>
              <a:rPr lang="en-US" altLang="en-US"/>
              <a:t>-linear</a:t>
            </a:r>
          </a:p>
        </p:txBody>
      </p:sp>
      <p:sp>
        <p:nvSpPr>
          <p:cNvPr id="1425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000"/>
              <a:t>It doesn’t matter where you start as long as the final design is coherent (all elements aligned)</a:t>
            </a:r>
            <a:r>
              <a:rPr lang="en-US" altLang="en-US" sz="320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Clarifying one element or Stage often forces changes to another </a:t>
            </a:r>
            <a:br>
              <a:rPr lang="en-US" altLang="en-US" sz="3200"/>
            </a:br>
            <a:r>
              <a:rPr lang="en-US" altLang="en-US" sz="3200"/>
              <a:t>element or Stage</a:t>
            </a:r>
          </a:p>
          <a:p>
            <a:pPr lvl="1">
              <a:lnSpc>
                <a:spcPct val="90000"/>
              </a:lnSpc>
            </a:pPr>
            <a:r>
              <a:rPr lang="en-US" altLang="en-US" sz="3200"/>
              <a:t>The template “blueprint” is logical but the process is non-linear (think: home improvement!)</a:t>
            </a: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 sz="2000"/>
          </a:p>
        </p:txBody>
      </p:sp>
      <p:grpSp>
        <p:nvGrpSpPr>
          <p:cNvPr id="1425416" name="Group 1032"/>
          <p:cNvGrpSpPr>
            <a:grpSpLocks/>
          </p:cNvGrpSpPr>
          <p:nvPr/>
        </p:nvGrpSpPr>
        <p:grpSpPr bwMode="auto">
          <a:xfrm>
            <a:off x="7162800" y="152400"/>
            <a:ext cx="1371600" cy="1524000"/>
            <a:chOff x="3840" y="144"/>
            <a:chExt cx="864" cy="960"/>
          </a:xfrm>
        </p:grpSpPr>
        <p:sp>
          <p:nvSpPr>
            <p:cNvPr id="1425417" name="AutoShape 1033"/>
            <p:cNvSpPr>
              <a:spLocks noChangeArrowheads="1"/>
            </p:cNvSpPr>
            <p:nvPr/>
          </p:nvSpPr>
          <p:spPr bwMode="auto">
            <a:xfrm>
              <a:off x="3840" y="144"/>
              <a:ext cx="864" cy="816"/>
            </a:xfrm>
            <a:prstGeom prst="triangle">
              <a:avLst>
                <a:gd name="adj" fmla="val 50000"/>
              </a:avLst>
            </a:prstGeom>
            <a:solidFill>
              <a:srgbClr val="FFFF66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25418" name="Rectangle 1034"/>
            <p:cNvSpPr>
              <a:spLocks noChangeArrowheads="1"/>
            </p:cNvSpPr>
            <p:nvPr/>
          </p:nvSpPr>
          <p:spPr bwMode="auto">
            <a:xfrm>
              <a:off x="4128" y="201"/>
              <a:ext cx="291" cy="903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en-US" sz="8800">
                  <a:latin typeface="AGaramond Bold" charset="0"/>
                </a:rPr>
                <a:t>!</a:t>
              </a:r>
              <a:endParaRPr lang="en-US" altLang="en-US" sz="7200"/>
            </a:p>
          </p:txBody>
        </p: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25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LASS">
  <a:themeElements>
    <a:clrScheme name="">
      <a:dk1>
        <a:srgbClr val="000000"/>
      </a:dk1>
      <a:lt1>
        <a:srgbClr val="FAFD00"/>
      </a:lt1>
      <a:dk2>
        <a:srgbClr val="0000FF"/>
      </a:dk2>
      <a:lt2>
        <a:srgbClr val="EAEC5E"/>
      </a:lt2>
      <a:accent1>
        <a:srgbClr val="114FFB"/>
      </a:accent1>
      <a:accent2>
        <a:srgbClr val="00FF00"/>
      </a:accent2>
      <a:accent3>
        <a:srgbClr val="FCFEAA"/>
      </a:accent3>
      <a:accent4>
        <a:srgbClr val="000000"/>
      </a:accent4>
      <a:accent5>
        <a:srgbClr val="AAB2FD"/>
      </a:accent5>
      <a:accent6>
        <a:srgbClr val="00E700"/>
      </a:accent6>
      <a:hlink>
        <a:srgbClr val="FF0000"/>
      </a:hlink>
      <a:folHlink>
        <a:srgbClr val="4040FF"/>
      </a:folHlink>
    </a:clrScheme>
    <a:fontScheme name="CLASS">
      <a:majorFont>
        <a:latin typeface="Helvetic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CLA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Carla HD:Applications:Microsoft Office 98:Templates:Presentation Designs:CLASS</Template>
  <TotalTime>6722</TotalTime>
  <Pages>118</Pages>
  <Words>2129</Words>
  <Application>Microsoft Office PowerPoint</Application>
  <PresentationFormat>Letter Paper (8.5x11 in)</PresentationFormat>
  <Paragraphs>344</Paragraphs>
  <Slides>41</Slides>
  <Notes>13</Notes>
  <HiddenSlides>0</HiddenSlides>
  <MMClips>0</MMClips>
  <ScaleCrop>false</ScaleCrop>
  <HeadingPairs>
    <vt:vector size="10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  <vt:variant>
        <vt:lpstr>Custom Shows</vt:lpstr>
      </vt:variant>
      <vt:variant>
        <vt:i4>1</vt:i4>
      </vt:variant>
    </vt:vector>
  </HeadingPairs>
  <TitlesOfParts>
    <vt:vector size="53" baseType="lpstr">
      <vt:lpstr>Times</vt:lpstr>
      <vt:lpstr>Helvetica</vt:lpstr>
      <vt:lpstr>Book Antiqua</vt:lpstr>
      <vt:lpstr>Monotype Sorts</vt:lpstr>
      <vt:lpstr>TektoMMObl_503 BD 850 EX</vt:lpstr>
      <vt:lpstr>TektoMM_503 BD 488 NO</vt:lpstr>
      <vt:lpstr/>
      <vt:lpstr>Zapf Dingbats</vt:lpstr>
      <vt:lpstr>AGaramond Bold</vt:lpstr>
      <vt:lpstr>CLASS</vt:lpstr>
      <vt:lpstr>Microsoft Clip Gallery</vt:lpstr>
      <vt:lpstr>Understanding by Design</vt:lpstr>
      <vt:lpstr>3 Stages of  (“Backward”) Design</vt:lpstr>
      <vt:lpstr>Why “backward”?</vt:lpstr>
      <vt:lpstr>Understanding by Design Template: the basis of Exchange</vt:lpstr>
      <vt:lpstr>The “big ideas” of each stage:</vt:lpstr>
      <vt:lpstr>Each element is found behind a menu tab when designing units</vt:lpstr>
      <vt:lpstr>Not necessary to fill in the template “in order”</vt:lpstr>
      <vt:lpstr>Exchange featrues provide other entry points</vt:lpstr>
      <vt:lpstr>Misconception Alert: the work is non-linear</vt:lpstr>
      <vt:lpstr>The big ideas provide a way to connect and recall knowledge</vt:lpstr>
      <vt:lpstr>“Big Ideas” are typically revealed via – </vt:lpstr>
      <vt:lpstr>Big Ideas in Literacy: Examples</vt:lpstr>
      <vt:lpstr>Some questions for identifying truly “big ideas”</vt:lpstr>
      <vt:lpstr>Slide 14</vt:lpstr>
      <vt:lpstr>Slide 15</vt:lpstr>
      <vt:lpstr>3 Stages of Design, elaborated</vt:lpstr>
      <vt:lpstr>Stage 1 –  Identify  desired results.</vt:lpstr>
      <vt:lpstr>The “big idea” of  Stage 1:</vt:lpstr>
      <vt:lpstr>From Big Ideas to Understandings about them</vt:lpstr>
      <vt:lpstr>Understanding, defined:  They are...</vt:lpstr>
      <vt:lpstr>Understandings: examples...</vt:lpstr>
      <vt:lpstr>Knowledge vs. Understanding</vt:lpstr>
      <vt:lpstr>Essential Questions</vt:lpstr>
      <vt:lpstr>Essential vs. “leading” Q’s used in teaching (Stage 3)</vt:lpstr>
      <vt:lpstr>Sample Essential Questions:</vt:lpstr>
      <vt:lpstr>3 Stages of Design:  Stage 2</vt:lpstr>
      <vt:lpstr>Stage 2 –  Assessment Evidence</vt:lpstr>
      <vt:lpstr>The big idea for Stage 2</vt:lpstr>
      <vt:lpstr>Just because the student “knows it” …</vt:lpstr>
      <vt:lpstr>Assessment of Understanding via the 6 facets</vt:lpstr>
      <vt:lpstr>Scenarios for Authentic Tasks</vt:lpstr>
      <vt:lpstr>Reliability: Snapshot vs.  Photo Album</vt:lpstr>
      <vt:lpstr>For Reliability &amp; Sufficiency: Use a Variety of Assessments</vt:lpstr>
      <vt:lpstr>Some key understandings about assessment</vt:lpstr>
      <vt:lpstr>3 Stages of Design:  Stage 3</vt:lpstr>
      <vt:lpstr>Slide 36</vt:lpstr>
      <vt:lpstr>Stage 3 – Plan Learning Experiences &amp; Instruction</vt:lpstr>
      <vt:lpstr>Think of your obligations via  W. H. E. R. E. T. O.</vt:lpstr>
      <vt:lpstr>Note that some fields require you to enter one idea at a time</vt:lpstr>
      <vt:lpstr>Help in the Exchange about all template design elements</vt:lpstr>
      <vt:lpstr>for further information...</vt:lpstr>
      <vt:lpstr>Brief UbD 4/00</vt:lpstr>
    </vt:vector>
  </TitlesOfParts>
  <Company>CLASS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by Design:</dc:title>
  <dc:subject/>
  <dc:creator>Grant Wiggins</dc:creator>
  <cp:keywords/>
  <dc:description/>
  <cp:lastModifiedBy>LAUSD</cp:lastModifiedBy>
  <cp:revision>568</cp:revision>
  <cp:lastPrinted>2002-03-11T16:47:29Z</cp:lastPrinted>
  <dcterms:created xsi:type="dcterms:W3CDTF">2000-03-14T15:13:42Z</dcterms:created>
  <dcterms:modified xsi:type="dcterms:W3CDTF">2014-10-07T19:53:58Z</dcterms:modified>
</cp:coreProperties>
</file>